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58" r:id="rId6"/>
    <p:sldId id="261" r:id="rId7"/>
    <p:sldId id="275" r:id="rId8"/>
    <p:sldId id="262" r:id="rId9"/>
    <p:sldId id="276" r:id="rId10"/>
    <p:sldId id="263" r:id="rId11"/>
    <p:sldId id="277" r:id="rId12"/>
    <p:sldId id="264" r:id="rId13"/>
    <p:sldId id="285" r:id="rId14"/>
    <p:sldId id="266" r:id="rId15"/>
    <p:sldId id="278" r:id="rId16"/>
    <p:sldId id="283" r:id="rId17"/>
    <p:sldId id="284" r:id="rId18"/>
    <p:sldId id="279" r:id="rId19"/>
    <p:sldId id="281" r:id="rId20"/>
    <p:sldId id="280" r:id="rId21"/>
    <p:sldId id="282" r:id="rId22"/>
    <p:sldId id="269" r:id="rId23"/>
    <p:sldId id="286" r:id="rId24"/>
    <p:sldId id="287" r:id="rId25"/>
    <p:sldId id="288" r:id="rId26"/>
    <p:sldId id="271" r:id="rId27"/>
    <p:sldId id="289" r:id="rId28"/>
    <p:sldId id="290" r:id="rId29"/>
    <p:sldId id="272" r:id="rId30"/>
    <p:sldId id="292" r:id="rId31"/>
  </p:sldIdLst>
  <p:sldSz cx="9144000" cy="6858000" type="screen4x3"/>
  <p:notesSz cx="6858000" cy="9144000"/>
  <p:photoAlbum/>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CC"/>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885ED1E-67EB-41AF-B0D0-CF995A140BBC}" type="datetimeFigureOut">
              <a:rPr lang="it-IT"/>
              <a:pPr>
                <a:defRPr/>
              </a:pPr>
              <a:t>10/04/2020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6F4DB03-81E6-4646-B52B-F201E0104C11}" type="slidenum">
              <a:rPr lang="it-IT"/>
              <a:pPr>
                <a:defRPr/>
              </a:pPr>
              <a:t>‹N›</a:t>
            </a:fld>
            <a:endParaRPr lang="it-IT"/>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C2ACECE-607E-4671-930F-D4B12F61F822}" type="datetimeFigureOut">
              <a:rPr lang="it-IT"/>
              <a:pPr>
                <a:defRPr/>
              </a:pPr>
              <a:t>10/04/2020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88E3A2B-9889-44CB-8943-4B4036E2B4F9}" type="slidenum">
              <a:rPr lang="it-IT"/>
              <a:pPr>
                <a:defRPr/>
              </a:pPr>
              <a:t>‹N›</a:t>
            </a:fld>
            <a:endParaRPr lang="it-IT"/>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D95DD8C-A934-460A-905E-56C303C7814B}" type="datetimeFigureOut">
              <a:rPr lang="it-IT"/>
              <a:pPr>
                <a:defRPr/>
              </a:pPr>
              <a:t>10/04/2020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36FE03-56D4-4E68-AEE8-83C481B1ECB7}" type="slidenum">
              <a:rPr lang="it-IT"/>
              <a:pPr>
                <a:defRPr/>
              </a:pPr>
              <a:t>‹N›</a:t>
            </a:fld>
            <a:endParaRPr lang="it-IT"/>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1841DA-F38D-4313-8BCC-1BD40CF59CFD}" type="datetimeFigureOut">
              <a:rPr lang="it-IT"/>
              <a:pPr>
                <a:defRPr/>
              </a:pPr>
              <a:t>10/04/2020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F49BFF2-3F20-4A35-87B3-9AD0186A24A6}" type="slidenum">
              <a:rPr lang="it-IT"/>
              <a:pPr>
                <a:defRPr/>
              </a:pPr>
              <a:t>‹N›</a:t>
            </a:fld>
            <a:endParaRPr lang="it-IT"/>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A61701E-E708-4D0A-805B-497139E165C3}" type="datetimeFigureOut">
              <a:rPr lang="it-IT"/>
              <a:pPr>
                <a:defRPr/>
              </a:pPr>
              <a:t>10/04/2020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48AB32-E306-4066-9BD6-5C29D4587900}" type="slidenum">
              <a:rPr lang="it-IT"/>
              <a:pPr>
                <a:defRPr/>
              </a:pPr>
              <a:t>‹N›</a:t>
            </a:fld>
            <a:endParaRPr lang="it-IT"/>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EBDEC04-10BB-42BF-8D17-73690BFBA486}" type="datetimeFigureOut">
              <a:rPr lang="it-IT"/>
              <a:pPr>
                <a:defRPr/>
              </a:pPr>
              <a:t>10/04/2020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F1EAE2A-F4E1-46B0-9D54-EFAECC48197B}" type="slidenum">
              <a:rPr lang="it-IT"/>
              <a:pPr>
                <a:defRPr/>
              </a:pPr>
              <a:t>‹N›</a:t>
            </a:fld>
            <a:endParaRPr lang="it-IT"/>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556CE99-EE1B-4FED-95D8-1CD7990A00A6}" type="datetimeFigureOut">
              <a:rPr lang="it-IT"/>
              <a:pPr>
                <a:defRPr/>
              </a:pPr>
              <a:t>10/04/2020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C3B7CA7-DC88-47EF-99CB-CB6C35636C75}" type="slidenum">
              <a:rPr lang="it-IT"/>
              <a:pPr>
                <a:defRPr/>
              </a:pPr>
              <a:t>‹N›</a:t>
            </a:fld>
            <a:endParaRPr lang="it-IT"/>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E09A016-3D00-483D-872F-D8FF49BD12DC}" type="datetimeFigureOut">
              <a:rPr lang="it-IT"/>
              <a:pPr>
                <a:defRPr/>
              </a:pPr>
              <a:t>10/04/2020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A4A6C87-2465-48C0-A5FD-93E280EEA292}" type="slidenum">
              <a:rPr lang="it-IT"/>
              <a:pPr>
                <a:defRPr/>
              </a:pPr>
              <a:t>‹N›</a:t>
            </a:fld>
            <a:endParaRPr lang="it-IT"/>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673CE86-FBD3-4AAA-B697-14846CDDE20D}" type="datetimeFigureOut">
              <a:rPr lang="it-IT"/>
              <a:pPr>
                <a:defRPr/>
              </a:pPr>
              <a:t>10/04/2020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0AF3EFE-9CE8-4561-A8D6-FD3BD4C6774A}" type="slidenum">
              <a:rPr lang="it-IT"/>
              <a:pPr>
                <a:defRPr/>
              </a:pPr>
              <a:t>‹N›</a:t>
            </a:fld>
            <a:endParaRPr lang="it-IT"/>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F202D89-5358-495F-AAD5-2112CB662F98}" type="datetimeFigureOut">
              <a:rPr lang="it-IT"/>
              <a:pPr>
                <a:defRPr/>
              </a:pPr>
              <a:t>10/04/2020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C864248-9B48-424A-BC46-E914B82DC1A3}" type="slidenum">
              <a:rPr lang="it-IT"/>
              <a:pPr>
                <a:defRPr/>
              </a:pPr>
              <a:t>‹N›</a:t>
            </a:fld>
            <a:endParaRPr lang="it-IT"/>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D93D730-2635-4E41-85E2-F03286A3E950}" type="datetimeFigureOut">
              <a:rPr lang="it-IT"/>
              <a:pPr>
                <a:defRPr/>
              </a:pPr>
              <a:t>10/04/2020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241E797-EF2B-4897-A058-25D32344A288}" type="slidenum">
              <a:rPr lang="it-IT"/>
              <a:pPr>
                <a:defRPr/>
              </a:pPr>
              <a:t>‹N›</a:t>
            </a:fld>
            <a:endParaRPr lang="it-IT"/>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51C2D9-A93D-4F90-8C10-025508ED8CD8}" type="datetimeFigureOut">
              <a:rPr lang="it-IT"/>
              <a:pPr>
                <a:defRPr/>
              </a:pPr>
              <a:t>10/04/2020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9360587-1F59-4253-B4B3-EB3304CEBB3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normAutofit/>
          </a:bodyPr>
          <a:lstStyle/>
          <a:p>
            <a:pPr eaLnBrk="1" fontAlgn="auto" hangingPunct="1">
              <a:spcAft>
                <a:spcPts val="0"/>
              </a:spcAft>
              <a:defRPr/>
            </a:pPr>
            <a:r>
              <a:rPr lang="it-IT" sz="8000" b="1" dirty="0" smtClean="0">
                <a:effectLst>
                  <a:outerShdw blurRad="38100" dist="38100" dir="2700000" algn="tl">
                    <a:srgbClr val="000000">
                      <a:alpha val="43137"/>
                    </a:srgbClr>
                  </a:outerShdw>
                </a:effectLst>
              </a:rPr>
              <a:t>Via Crucis</a:t>
            </a:r>
            <a:endParaRPr lang="it-IT" sz="8000"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it-IT" dirty="0" smtClean="0"/>
              <a:t>Con le immagini </a:t>
            </a:r>
            <a:r>
              <a:rPr lang="it-IT" smtClean="0"/>
              <a:t>della </a:t>
            </a:r>
          </a:p>
          <a:p>
            <a:pPr eaLnBrk="1" fontAlgn="auto" hangingPunct="1">
              <a:spcAft>
                <a:spcPts val="0"/>
              </a:spcAft>
              <a:buFont typeface="Arial" pitchFamily="34" charset="0"/>
              <a:buNone/>
              <a:defRPr/>
            </a:pPr>
            <a:r>
              <a:rPr lang="it-IT" dirty="0" err="1" smtClean="0"/>
              <a:t>Sagrada</a:t>
            </a:r>
            <a:r>
              <a:rPr lang="it-IT" dirty="0" smtClean="0"/>
              <a:t> </a:t>
            </a:r>
            <a:r>
              <a:rPr lang="it-IT" dirty="0" err="1" smtClean="0"/>
              <a:t>Familia</a:t>
            </a:r>
            <a:r>
              <a:rPr lang="it-IT" dirty="0" smtClean="0"/>
              <a:t> di Barcellona</a:t>
            </a:r>
            <a:endParaRPr lang="it-IT"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descr="004.jpg"/>
          <p:cNvPicPr>
            <a:picLocks noGrp="1" noChangeAspect="1"/>
          </p:cNvPicPr>
          <p:nvPr isPhoto="1"/>
        </p:nvPicPr>
        <p:blipFill>
          <a:blip r:embed="rId2" cstate="email"/>
          <a:srcRect/>
          <a:stretch>
            <a:fillRect/>
          </a:stretch>
        </p:blipFill>
        <p:spPr bwMode="auto">
          <a:xfrm>
            <a:off x="0" y="0"/>
            <a:ext cx="5143500" cy="6858000"/>
          </a:xfrm>
          <a:prstGeom prst="rect">
            <a:avLst/>
          </a:prstGeom>
          <a:noFill/>
          <a:ln w="9525">
            <a:noFill/>
            <a:miter lim="800000"/>
            <a:headEnd/>
            <a:tailEnd/>
          </a:ln>
        </p:spPr>
      </p:pic>
      <p:sp>
        <p:nvSpPr>
          <p:cNvPr id="11267" name="CasellaDiTesto 2"/>
          <p:cNvSpPr txBox="1">
            <a:spLocks noChangeArrowheads="1"/>
          </p:cNvSpPr>
          <p:nvPr/>
        </p:nvSpPr>
        <p:spPr bwMode="auto">
          <a:xfrm>
            <a:off x="4845819" y="188913"/>
            <a:ext cx="4478709" cy="769441"/>
          </a:xfrm>
          <a:prstGeom prst="rect">
            <a:avLst/>
          </a:prstGeom>
          <a:noFill/>
          <a:ln w="9525">
            <a:noFill/>
            <a:miter lim="800000"/>
            <a:headEnd/>
            <a:tailEnd/>
          </a:ln>
        </p:spPr>
        <p:txBody>
          <a:bodyPr wrap="square">
            <a:spAutoFit/>
          </a:bodyPr>
          <a:lstStyle/>
          <a:p>
            <a:r>
              <a:rPr lang="it-IT" sz="4400" b="1" dirty="0">
                <a:latin typeface="+mn-lt"/>
              </a:rPr>
              <a:t>Quarto momento</a:t>
            </a:r>
          </a:p>
        </p:txBody>
      </p:sp>
      <p:sp>
        <p:nvSpPr>
          <p:cNvPr id="11268" name="CasellaDiTesto 3"/>
          <p:cNvSpPr txBox="1">
            <a:spLocks noChangeArrowheads="1"/>
          </p:cNvSpPr>
          <p:nvPr/>
        </p:nvSpPr>
        <p:spPr bwMode="auto">
          <a:xfrm>
            <a:off x="1979613" y="5661025"/>
            <a:ext cx="3887787"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LA FLAGELLAZIONE</a:t>
            </a:r>
          </a:p>
        </p:txBody>
      </p:sp>
      <p:sp>
        <p:nvSpPr>
          <p:cNvPr id="11269" name="CasellaDiTesto 4"/>
          <p:cNvSpPr txBox="1">
            <a:spLocks noChangeArrowheads="1"/>
          </p:cNvSpPr>
          <p:nvPr/>
        </p:nvSpPr>
        <p:spPr bwMode="auto">
          <a:xfrm>
            <a:off x="5580063" y="2003425"/>
            <a:ext cx="3313112" cy="1570038"/>
          </a:xfrm>
          <a:prstGeom prst="rect">
            <a:avLst/>
          </a:prstGeom>
          <a:noFill/>
          <a:ln w="9525">
            <a:noFill/>
            <a:miter lim="800000"/>
            <a:headEnd/>
            <a:tailEnd/>
          </a:ln>
        </p:spPr>
        <p:txBody>
          <a:bodyPr>
            <a:spAutoFit/>
          </a:bodyPr>
          <a:lstStyle/>
          <a:p>
            <a:r>
              <a:rPr lang="it-IT" sz="2400">
                <a:latin typeface="Calibri" pitchFamily="34" charset="0"/>
              </a:rPr>
              <a:t>Allora Pilato fece prendere Gesù e lo fece flagellare.</a:t>
            </a:r>
          </a:p>
          <a:p>
            <a:pPr algn="r"/>
            <a:r>
              <a:rPr lang="it-IT" sz="2200">
                <a:latin typeface="Calibri" pitchFamily="34" charset="0"/>
              </a:rPr>
              <a:t>Gv 19,1</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descr="004.jpg"/>
          <p:cNvPicPr>
            <a:picLocks noGrp="1" noChangeAspect="1"/>
          </p:cNvPicPr>
          <p:nvPr isPhoto="1"/>
        </p:nvPicPr>
        <p:blipFill>
          <a:blip r:embed="rId2" cstate="email"/>
          <a:srcRect/>
          <a:stretch>
            <a:fillRect/>
          </a:stretch>
        </p:blipFill>
        <p:spPr bwMode="auto">
          <a:xfrm>
            <a:off x="0" y="0"/>
            <a:ext cx="5143500" cy="6858000"/>
          </a:xfrm>
          <a:prstGeom prst="rect">
            <a:avLst/>
          </a:prstGeom>
          <a:noFill/>
          <a:ln w="9525">
            <a:noFill/>
            <a:miter lim="800000"/>
            <a:headEnd/>
            <a:tailEnd/>
          </a:ln>
        </p:spPr>
      </p:pic>
      <p:sp>
        <p:nvSpPr>
          <p:cNvPr id="6" name="CasellaDiTesto 5"/>
          <p:cNvSpPr txBox="1"/>
          <p:nvPr/>
        </p:nvSpPr>
        <p:spPr>
          <a:xfrm>
            <a:off x="323850" y="4365625"/>
            <a:ext cx="3095625" cy="2246313"/>
          </a:xfrm>
          <a:prstGeom prst="rect">
            <a:avLst/>
          </a:prstGeom>
          <a:noFill/>
        </p:spPr>
        <p:txBody>
          <a:bodyPr>
            <a:spAutoFit/>
          </a:bodyPr>
          <a:lstStyle/>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coloro </a:t>
            </a:r>
            <a:r>
              <a:rPr lang="it-IT" sz="2800" b="1" dirty="0" smtClean="0">
                <a:solidFill>
                  <a:schemeClr val="bg1"/>
                </a:solidFill>
                <a:effectLst>
                  <a:outerShdw blurRad="38100" dist="38100" dir="2700000" algn="tl">
                    <a:srgbClr val="000000">
                      <a:alpha val="43137"/>
                    </a:srgbClr>
                  </a:outerShdw>
                </a:effectLst>
                <a:latin typeface="+mn-lt"/>
                <a:cs typeface="+mn-cs"/>
              </a:rPr>
              <a:t>che sono presi </a:t>
            </a:r>
            <a:r>
              <a:rPr lang="it-IT" sz="2800" b="1" dirty="0">
                <a:solidFill>
                  <a:schemeClr val="bg1"/>
                </a:solidFill>
                <a:effectLst>
                  <a:outerShdw blurRad="38100" dist="38100" dir="2700000" algn="tl">
                    <a:srgbClr val="000000">
                      <a:alpha val="43137"/>
                    </a:srgbClr>
                  </a:outerShdw>
                </a:effectLst>
                <a:latin typeface="+mn-lt"/>
                <a:cs typeface="+mn-cs"/>
              </a:rPr>
              <a:t>nella spirale della droga e delle dipendenze</a:t>
            </a:r>
          </a:p>
        </p:txBody>
      </p:sp>
      <p:sp>
        <p:nvSpPr>
          <p:cNvPr id="12292" name="CasellaDiTesto 6"/>
          <p:cNvSpPr txBox="1">
            <a:spLocks noChangeArrowheads="1"/>
          </p:cNvSpPr>
          <p:nvPr/>
        </p:nvSpPr>
        <p:spPr bwMode="auto">
          <a:xfrm>
            <a:off x="5219700" y="604838"/>
            <a:ext cx="3794125" cy="5632450"/>
          </a:xfrm>
          <a:prstGeom prst="rect">
            <a:avLst/>
          </a:prstGeom>
          <a:noFill/>
          <a:ln w="9525">
            <a:noFill/>
            <a:miter lim="800000"/>
            <a:headEnd/>
            <a:tailEnd/>
          </a:ln>
        </p:spPr>
        <p:txBody>
          <a:bodyPr>
            <a:spAutoFit/>
          </a:bodyPr>
          <a:lstStyle/>
          <a:p>
            <a:r>
              <a:rPr lang="it-IT" sz="2400">
                <a:latin typeface="Calibri" pitchFamily="34" charset="0"/>
              </a:rPr>
              <a:t>Signore, </a:t>
            </a:r>
          </a:p>
          <a:p>
            <a:r>
              <a:rPr lang="it-IT" sz="2400">
                <a:latin typeface="Calibri" pitchFamily="34" charset="0"/>
              </a:rPr>
              <a:t>Padre di misericordia, </a:t>
            </a:r>
          </a:p>
          <a:p>
            <a:r>
              <a:rPr lang="it-IT" sz="2400">
                <a:latin typeface="Calibri" pitchFamily="34" charset="0"/>
              </a:rPr>
              <a:t>la </a:t>
            </a:r>
            <a:r>
              <a:rPr lang="it-IT" sz="2400" i="1">
                <a:latin typeface="Calibri" pitchFamily="34" charset="0"/>
              </a:rPr>
              <a:t>via crucis</a:t>
            </a:r>
            <a:r>
              <a:rPr lang="it-IT" sz="2400">
                <a:latin typeface="Calibri" pitchFamily="34" charset="0"/>
              </a:rPr>
              <a:t> di tuo Figlio </a:t>
            </a:r>
          </a:p>
          <a:p>
            <a:r>
              <a:rPr lang="it-IT" sz="2400">
                <a:latin typeface="Calibri" pitchFamily="34" charset="0"/>
              </a:rPr>
              <a:t>si prolunga in tanti giovani e famiglie che, assorbite </a:t>
            </a:r>
          </a:p>
          <a:p>
            <a:r>
              <a:rPr lang="it-IT" sz="2400">
                <a:latin typeface="Calibri" pitchFamily="34" charset="0"/>
              </a:rPr>
              <a:t>in una spirale di morte </a:t>
            </a:r>
          </a:p>
          <a:p>
            <a:r>
              <a:rPr lang="it-IT" sz="2400">
                <a:latin typeface="Calibri" pitchFamily="34" charset="0"/>
              </a:rPr>
              <a:t>a causa della droga, dell’alcol, della prostituzione e della tratta, si trovano privati non solo del futuro ma del presente. </a:t>
            </a:r>
          </a:p>
          <a:p>
            <a:r>
              <a:rPr lang="it-IT" sz="2400">
                <a:latin typeface="Calibri" pitchFamily="34" charset="0"/>
              </a:rPr>
              <a:t>E così come furono spartite le tue vesti, Signore, </a:t>
            </a:r>
          </a:p>
          <a:p>
            <a:r>
              <a:rPr lang="it-IT" sz="2400">
                <a:latin typeface="Calibri" pitchFamily="34" charset="0"/>
              </a:rPr>
              <a:t>viene spartita e maltrattata la loro dignità.</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descr="005.jpg"/>
          <p:cNvPicPr>
            <a:picLocks noGrp="1" noChangeAspect="1"/>
          </p:cNvPicPr>
          <p:nvPr isPhoto="1"/>
        </p:nvPicPr>
        <p:blipFill>
          <a:blip r:embed="rId2" cstate="email">
            <a:lum bright="-10000"/>
          </a:blip>
          <a:srcRect/>
          <a:stretch>
            <a:fillRect/>
          </a:stretch>
        </p:blipFill>
        <p:spPr bwMode="auto">
          <a:xfrm>
            <a:off x="3240088" y="0"/>
            <a:ext cx="5903912" cy="6902450"/>
          </a:xfrm>
          <a:prstGeom prst="rect">
            <a:avLst/>
          </a:prstGeom>
          <a:noFill/>
          <a:ln w="9525">
            <a:noFill/>
            <a:miter lim="800000"/>
            <a:headEnd/>
            <a:tailEnd/>
          </a:ln>
        </p:spPr>
      </p:pic>
      <p:sp>
        <p:nvSpPr>
          <p:cNvPr id="13315" name="CasellaDiTesto 2"/>
          <p:cNvSpPr txBox="1">
            <a:spLocks noChangeArrowheads="1"/>
          </p:cNvSpPr>
          <p:nvPr/>
        </p:nvSpPr>
        <p:spPr bwMode="auto">
          <a:xfrm>
            <a:off x="-36514" y="260350"/>
            <a:ext cx="4536505" cy="769441"/>
          </a:xfrm>
          <a:prstGeom prst="rect">
            <a:avLst/>
          </a:prstGeom>
          <a:noFill/>
          <a:ln w="9525">
            <a:noFill/>
            <a:miter lim="800000"/>
            <a:headEnd/>
            <a:tailEnd/>
          </a:ln>
        </p:spPr>
        <p:txBody>
          <a:bodyPr wrap="square">
            <a:spAutoFit/>
          </a:bodyPr>
          <a:lstStyle/>
          <a:p>
            <a:r>
              <a:rPr lang="it-IT" sz="4400" b="1" dirty="0">
                <a:latin typeface="+mn-lt"/>
              </a:rPr>
              <a:t>Quinto momento</a:t>
            </a:r>
          </a:p>
        </p:txBody>
      </p:sp>
      <p:sp>
        <p:nvSpPr>
          <p:cNvPr id="13316" name="CasellaDiTesto 3"/>
          <p:cNvSpPr txBox="1">
            <a:spLocks noChangeArrowheads="1"/>
          </p:cNvSpPr>
          <p:nvPr/>
        </p:nvSpPr>
        <p:spPr bwMode="auto">
          <a:xfrm>
            <a:off x="1258888" y="981075"/>
            <a:ext cx="2592387"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DA PILATO</a:t>
            </a:r>
          </a:p>
        </p:txBody>
      </p:sp>
      <p:sp>
        <p:nvSpPr>
          <p:cNvPr id="13317" name="CasellaDiTesto 4"/>
          <p:cNvSpPr txBox="1">
            <a:spLocks noChangeArrowheads="1"/>
          </p:cNvSpPr>
          <p:nvPr/>
        </p:nvSpPr>
        <p:spPr bwMode="auto">
          <a:xfrm>
            <a:off x="107950" y="1628775"/>
            <a:ext cx="3024188" cy="5262563"/>
          </a:xfrm>
          <a:prstGeom prst="rect">
            <a:avLst/>
          </a:prstGeom>
          <a:noFill/>
          <a:ln w="9525">
            <a:noFill/>
            <a:miter lim="800000"/>
            <a:headEnd/>
            <a:tailEnd/>
          </a:ln>
        </p:spPr>
        <p:txBody>
          <a:bodyPr>
            <a:spAutoFit/>
          </a:bodyPr>
          <a:lstStyle/>
          <a:p>
            <a:r>
              <a:rPr lang="it-IT" sz="2400">
                <a:latin typeface="Calibri" pitchFamily="34" charset="0"/>
              </a:rPr>
              <a:t>Pilato gli disse: "Dunque tu sei re?". Rispose Gesù: "Tu lo dici: io sono re. Per questo io sono nato e per questo sono venuto nel mondo: per dare testimonianza alla verità. Chiunque è dalla verità, ascolta la mia voce". Gli dice Pilato: "Che cos'è la verità?".</a:t>
            </a:r>
          </a:p>
          <a:p>
            <a:pPr algn="r"/>
            <a:r>
              <a:rPr lang="it-IT" sz="2000">
                <a:latin typeface="Calibri" pitchFamily="34" charset="0"/>
              </a:rPr>
              <a:t>Gv 18,37-38</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descr="005.jpg"/>
          <p:cNvPicPr>
            <a:picLocks noGrp="1" noChangeAspect="1"/>
          </p:cNvPicPr>
          <p:nvPr isPhoto="1"/>
        </p:nvPicPr>
        <p:blipFill>
          <a:blip r:embed="rId2" cstate="email">
            <a:lum bright="-10000"/>
          </a:blip>
          <a:srcRect/>
          <a:stretch>
            <a:fillRect/>
          </a:stretch>
        </p:blipFill>
        <p:spPr bwMode="auto">
          <a:xfrm>
            <a:off x="5938838" y="0"/>
            <a:ext cx="3205162" cy="6902450"/>
          </a:xfrm>
          <a:prstGeom prst="rect">
            <a:avLst/>
          </a:prstGeom>
          <a:noFill/>
          <a:ln w="9525">
            <a:noFill/>
            <a:miter lim="800000"/>
            <a:headEnd/>
            <a:tailEnd/>
          </a:ln>
        </p:spPr>
      </p:pic>
      <p:sp>
        <p:nvSpPr>
          <p:cNvPr id="14339" name="CasellaDiTesto 4"/>
          <p:cNvSpPr txBox="1">
            <a:spLocks noChangeArrowheads="1"/>
          </p:cNvSpPr>
          <p:nvPr/>
        </p:nvSpPr>
        <p:spPr bwMode="auto">
          <a:xfrm>
            <a:off x="144463" y="984250"/>
            <a:ext cx="5651500" cy="4892675"/>
          </a:xfrm>
          <a:prstGeom prst="rect">
            <a:avLst/>
          </a:prstGeom>
          <a:noFill/>
          <a:ln w="9525">
            <a:noFill/>
            <a:miter lim="800000"/>
            <a:headEnd/>
            <a:tailEnd/>
          </a:ln>
        </p:spPr>
        <p:txBody>
          <a:bodyPr>
            <a:spAutoFit/>
          </a:bodyPr>
          <a:lstStyle/>
          <a:p>
            <a:r>
              <a:rPr lang="it-IT" sz="2400">
                <a:latin typeface="Calibri" pitchFamily="34" charset="0"/>
              </a:rPr>
              <a:t>Anche noi tuoi amici, o Signore, </a:t>
            </a:r>
          </a:p>
          <a:p>
            <a:r>
              <a:rPr lang="it-IT" sz="2400">
                <a:latin typeface="Calibri" pitchFamily="34" charset="0"/>
              </a:rPr>
              <a:t>ci lasciamo prendere dall’apatia, dall’immobilismo. </a:t>
            </a:r>
          </a:p>
          <a:p>
            <a:r>
              <a:rPr lang="it-IT" sz="2400">
                <a:latin typeface="Calibri" pitchFamily="34" charset="0"/>
              </a:rPr>
              <a:t>Non poche volte il conformismo ci ha sconfitto e paralizzato. È stato difficile riconoscerti nel fratello che soffre:</a:t>
            </a:r>
          </a:p>
          <a:p>
            <a:r>
              <a:rPr lang="it-IT" sz="2400">
                <a:latin typeface="Calibri" pitchFamily="34" charset="0"/>
              </a:rPr>
              <a:t>abbiamo distolto lo sguardo, per non vedere; ci siamo rifugiati nel rumore, per non sentire; ci siamo tappati la bocca, per non gridare. Com’è facile cadere nella cultura del bullismo, delle molestie, dell’intimidazione, dell’accanimento su chi è debole!</a:t>
            </a:r>
          </a:p>
        </p:txBody>
      </p:sp>
      <p:sp>
        <p:nvSpPr>
          <p:cNvPr id="6" name="CasellaDiTesto 5"/>
          <p:cNvSpPr txBox="1"/>
          <p:nvPr/>
        </p:nvSpPr>
        <p:spPr>
          <a:xfrm>
            <a:off x="6048375" y="4781550"/>
            <a:ext cx="3095625" cy="1816100"/>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chi è vittima di esclusione sociale</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e di bullismo</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descr="006.jpg"/>
          <p:cNvPicPr>
            <a:picLocks noGrp="1" noChangeAspect="1"/>
          </p:cNvPicPr>
          <p:nvPr isPhoto="1"/>
        </p:nvPicPr>
        <p:blipFill>
          <a:blip r:embed="rId2" cstate="email">
            <a:lum bright="-20000"/>
          </a:blip>
          <a:srcRect/>
          <a:stretch>
            <a:fillRect/>
          </a:stretch>
        </p:blipFill>
        <p:spPr bwMode="auto">
          <a:xfrm>
            <a:off x="0" y="-15875"/>
            <a:ext cx="4716463" cy="6873875"/>
          </a:xfrm>
          <a:prstGeom prst="rect">
            <a:avLst/>
          </a:prstGeom>
          <a:noFill/>
          <a:ln w="9525">
            <a:noFill/>
            <a:miter lim="800000"/>
            <a:headEnd/>
            <a:tailEnd/>
          </a:ln>
        </p:spPr>
      </p:pic>
      <p:sp>
        <p:nvSpPr>
          <p:cNvPr id="15363" name="CasellaDiTesto 2"/>
          <p:cNvSpPr txBox="1">
            <a:spLocks noChangeArrowheads="1"/>
          </p:cNvSpPr>
          <p:nvPr/>
        </p:nvSpPr>
        <p:spPr bwMode="auto">
          <a:xfrm>
            <a:off x="4788024" y="404813"/>
            <a:ext cx="4176463" cy="769441"/>
          </a:xfrm>
          <a:prstGeom prst="rect">
            <a:avLst/>
          </a:prstGeom>
          <a:noFill/>
          <a:ln w="9525">
            <a:noFill/>
            <a:miter lim="800000"/>
            <a:headEnd/>
            <a:tailEnd/>
          </a:ln>
        </p:spPr>
        <p:txBody>
          <a:bodyPr wrap="square">
            <a:spAutoFit/>
          </a:bodyPr>
          <a:lstStyle/>
          <a:p>
            <a:r>
              <a:rPr lang="it-IT" sz="4400" b="1" dirty="0">
                <a:latin typeface="+mn-lt"/>
              </a:rPr>
              <a:t>Sesto momento</a:t>
            </a:r>
          </a:p>
        </p:txBody>
      </p:sp>
      <p:sp>
        <p:nvSpPr>
          <p:cNvPr id="15364" name="CasellaDiTesto 3"/>
          <p:cNvSpPr txBox="1">
            <a:spLocks noChangeArrowheads="1"/>
          </p:cNvSpPr>
          <p:nvPr/>
        </p:nvSpPr>
        <p:spPr bwMode="auto">
          <a:xfrm>
            <a:off x="2771775" y="5949950"/>
            <a:ext cx="4752975"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PILATO SI LAVA LE MANI</a:t>
            </a:r>
          </a:p>
        </p:txBody>
      </p:sp>
      <p:sp>
        <p:nvSpPr>
          <p:cNvPr id="15365" name="CasellaDiTesto 4"/>
          <p:cNvSpPr txBox="1">
            <a:spLocks noChangeArrowheads="1"/>
          </p:cNvSpPr>
          <p:nvPr/>
        </p:nvSpPr>
        <p:spPr bwMode="auto">
          <a:xfrm>
            <a:off x="5292725" y="1268413"/>
            <a:ext cx="3240088" cy="4462462"/>
          </a:xfrm>
          <a:prstGeom prst="rect">
            <a:avLst/>
          </a:prstGeom>
          <a:noFill/>
          <a:ln w="9525">
            <a:noFill/>
            <a:miter lim="800000"/>
            <a:headEnd/>
            <a:tailEnd/>
          </a:ln>
        </p:spPr>
        <p:txBody>
          <a:bodyPr>
            <a:spAutoFit/>
          </a:bodyPr>
          <a:lstStyle/>
          <a:p>
            <a:r>
              <a:rPr lang="it-IT" sz="2600">
                <a:latin typeface="Calibri" pitchFamily="34" charset="0"/>
              </a:rPr>
              <a:t>Pilato, visto che non otteneva nulla, anzi, che il tumulto aumentava, prese dell’acqua e si lavò le mani davanti alla folla, dicendo: “Non sono responsabile di questo sangue. Pensateci voi!”.</a:t>
            </a:r>
          </a:p>
          <a:p>
            <a:pPr algn="r"/>
            <a:r>
              <a:rPr lang="it-IT" sz="2400">
                <a:latin typeface="Calibri" pitchFamily="34" charset="0"/>
              </a:rPr>
              <a:t>Mt 27,24</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 descr="006.jpg"/>
          <p:cNvPicPr>
            <a:picLocks noGrp="1" noChangeAspect="1"/>
          </p:cNvPicPr>
          <p:nvPr isPhoto="1"/>
        </p:nvPicPr>
        <p:blipFill>
          <a:blip r:embed="rId2" cstate="email">
            <a:lum bright="-20000"/>
          </a:blip>
          <a:srcRect/>
          <a:stretch>
            <a:fillRect/>
          </a:stretch>
        </p:blipFill>
        <p:spPr bwMode="auto">
          <a:xfrm>
            <a:off x="0" y="-15875"/>
            <a:ext cx="4716463" cy="6873875"/>
          </a:xfrm>
          <a:prstGeom prst="rect">
            <a:avLst/>
          </a:prstGeom>
          <a:noFill/>
          <a:ln w="9525">
            <a:noFill/>
            <a:miter lim="800000"/>
            <a:headEnd/>
            <a:tailEnd/>
          </a:ln>
        </p:spPr>
      </p:pic>
      <p:sp>
        <p:nvSpPr>
          <p:cNvPr id="16387" name="CasellaDiTesto 4"/>
          <p:cNvSpPr txBox="1">
            <a:spLocks noChangeArrowheads="1"/>
          </p:cNvSpPr>
          <p:nvPr/>
        </p:nvSpPr>
        <p:spPr bwMode="auto">
          <a:xfrm>
            <a:off x="4932363" y="579438"/>
            <a:ext cx="3960812" cy="5586412"/>
          </a:xfrm>
          <a:prstGeom prst="rect">
            <a:avLst/>
          </a:prstGeom>
          <a:noFill/>
          <a:ln w="9525">
            <a:noFill/>
            <a:miter lim="800000"/>
            <a:headEnd/>
            <a:tailEnd/>
          </a:ln>
        </p:spPr>
        <p:txBody>
          <a:bodyPr>
            <a:spAutoFit/>
          </a:bodyPr>
          <a:lstStyle/>
          <a:p>
            <a:r>
              <a:rPr lang="it-IT" sz="2100">
                <a:latin typeface="Calibri" pitchFamily="34" charset="0"/>
              </a:rPr>
              <a:t>Io oggi ti chiedo: </a:t>
            </a:r>
            <a:r>
              <a:rPr lang="it-IT" sz="2100" b="1">
                <a:latin typeface="Calibri" pitchFamily="34" charset="0"/>
              </a:rPr>
              <a:t>Tu come chi di loro vuoi essere? Vuoi essere come Pilato che non ha il coraggio di andare controcorrente per salvare la vita di Gesù e se ne lava le mani. Dimmi: sei uno di quelli che si lavano le mani, che fa il finto tonto e guarda dall'altra parte?</a:t>
            </a:r>
            <a:r>
              <a:rPr lang="it-IT" sz="2100">
                <a:latin typeface="Calibri" pitchFamily="34" charset="0"/>
              </a:rPr>
              <a:t> O sei come il Cireneo, che aiuta Gesù a portare quel legno pesante, come Maria e le altre donne, che non hanno paura di accompagnare Gesù fino alla fine, con amore, con tenerezza. E tu, come chi di questi vuoi essere? Come Pilato, come il Cireneo, come Maria?</a:t>
            </a:r>
          </a:p>
        </p:txBody>
      </p:sp>
      <p:sp>
        <p:nvSpPr>
          <p:cNvPr id="6" name="CasellaDiTesto 5"/>
          <p:cNvSpPr txBox="1"/>
          <p:nvPr/>
        </p:nvSpPr>
        <p:spPr>
          <a:xfrm>
            <a:off x="250825" y="4797425"/>
            <a:ext cx="4321175" cy="1816100"/>
          </a:xfrm>
          <a:prstGeom prst="rect">
            <a:avLst/>
          </a:prstGeom>
          <a:noFill/>
        </p:spPr>
        <p:txBody>
          <a:bodyPr>
            <a:spAutoFit/>
          </a:bodyPr>
          <a:lstStyle/>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i governanti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e per tutti coloro che hanno responsabilità sociali</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descr="008.jpg"/>
          <p:cNvPicPr>
            <a:picLocks noGrp="1" noChangeAspect="1"/>
          </p:cNvPicPr>
          <p:nvPr isPhoto="1"/>
        </p:nvPicPr>
        <p:blipFill>
          <a:blip r:embed="rId2" cstate="email">
            <a:lum bright="-20000"/>
          </a:blip>
          <a:srcRect/>
          <a:stretch>
            <a:fillRect/>
          </a:stretch>
        </p:blipFill>
        <p:spPr bwMode="auto">
          <a:xfrm>
            <a:off x="5076825" y="-33338"/>
            <a:ext cx="4067175" cy="6891338"/>
          </a:xfrm>
          <a:prstGeom prst="rect">
            <a:avLst/>
          </a:prstGeom>
          <a:noFill/>
          <a:ln w="9525">
            <a:noFill/>
            <a:miter lim="800000"/>
            <a:headEnd/>
            <a:tailEnd/>
          </a:ln>
        </p:spPr>
      </p:pic>
      <p:sp>
        <p:nvSpPr>
          <p:cNvPr id="17411" name="CasellaDiTesto 2"/>
          <p:cNvSpPr txBox="1">
            <a:spLocks noChangeArrowheads="1"/>
          </p:cNvSpPr>
          <p:nvPr/>
        </p:nvSpPr>
        <p:spPr bwMode="auto">
          <a:xfrm>
            <a:off x="323850" y="260350"/>
            <a:ext cx="4968230" cy="769441"/>
          </a:xfrm>
          <a:prstGeom prst="rect">
            <a:avLst/>
          </a:prstGeom>
          <a:noFill/>
          <a:ln w="9525">
            <a:noFill/>
            <a:miter lim="800000"/>
            <a:headEnd/>
            <a:tailEnd/>
          </a:ln>
        </p:spPr>
        <p:txBody>
          <a:bodyPr wrap="square">
            <a:spAutoFit/>
          </a:bodyPr>
          <a:lstStyle/>
          <a:p>
            <a:r>
              <a:rPr lang="it-IT" sz="4400" b="1" dirty="0">
                <a:latin typeface="+mn-lt"/>
              </a:rPr>
              <a:t>Settimo momento</a:t>
            </a:r>
          </a:p>
        </p:txBody>
      </p:sp>
      <p:sp>
        <p:nvSpPr>
          <p:cNvPr id="17412"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GESÙ CARICATO DELLA CROCE</a:t>
            </a:r>
          </a:p>
        </p:txBody>
      </p:sp>
      <p:sp>
        <p:nvSpPr>
          <p:cNvPr id="17413" name="CasellaDiTesto 4"/>
          <p:cNvSpPr txBox="1">
            <a:spLocks noChangeArrowheads="1"/>
          </p:cNvSpPr>
          <p:nvPr/>
        </p:nvSpPr>
        <p:spPr bwMode="auto">
          <a:xfrm>
            <a:off x="468313" y="2325688"/>
            <a:ext cx="4032250" cy="3048000"/>
          </a:xfrm>
          <a:prstGeom prst="rect">
            <a:avLst/>
          </a:prstGeom>
          <a:noFill/>
          <a:ln w="9525">
            <a:noFill/>
            <a:miter lim="800000"/>
            <a:headEnd/>
            <a:tailEnd/>
          </a:ln>
        </p:spPr>
        <p:txBody>
          <a:bodyPr>
            <a:spAutoFit/>
          </a:bodyPr>
          <a:lstStyle/>
          <a:p>
            <a:r>
              <a:rPr lang="it-IT" sz="2800">
                <a:latin typeface="Calibri" pitchFamily="34" charset="0"/>
              </a:rPr>
              <a:t>Dopo essersi fatti beffe di lui, lo spogliarono della porpora e gli fecero indossare le sue vesti, poi lo condussero fuori per crocifiggerlo.</a:t>
            </a:r>
          </a:p>
          <a:p>
            <a:pPr algn="r"/>
            <a:r>
              <a:rPr lang="it-IT" sz="2400">
                <a:latin typeface="Calibri" pitchFamily="34" charset="0"/>
              </a:rPr>
              <a:t>Mc 15,20</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descr="008.jpg"/>
          <p:cNvPicPr>
            <a:picLocks noGrp="1" noChangeAspect="1"/>
          </p:cNvPicPr>
          <p:nvPr isPhoto="1"/>
        </p:nvPicPr>
        <p:blipFill>
          <a:blip r:embed="rId2" cstate="email">
            <a:lum bright="-20000"/>
          </a:blip>
          <a:srcRect/>
          <a:stretch>
            <a:fillRect/>
          </a:stretch>
        </p:blipFill>
        <p:spPr bwMode="auto">
          <a:xfrm>
            <a:off x="5076825" y="-33338"/>
            <a:ext cx="4067175" cy="6891338"/>
          </a:xfrm>
          <a:prstGeom prst="rect">
            <a:avLst/>
          </a:prstGeom>
          <a:noFill/>
          <a:ln w="9525">
            <a:noFill/>
            <a:miter lim="800000"/>
            <a:headEnd/>
            <a:tailEnd/>
          </a:ln>
        </p:spPr>
      </p:pic>
      <p:sp>
        <p:nvSpPr>
          <p:cNvPr id="5" name="CasellaDiTesto 4"/>
          <p:cNvSpPr txBox="1"/>
          <p:nvPr/>
        </p:nvSpPr>
        <p:spPr>
          <a:xfrm>
            <a:off x="63500" y="44450"/>
            <a:ext cx="4968875" cy="6740525"/>
          </a:xfrm>
          <a:prstGeom prst="rect">
            <a:avLst/>
          </a:prstGeom>
          <a:noFill/>
        </p:spPr>
        <p:txBody>
          <a:bodyPr>
            <a:spAutoFit/>
          </a:bodyPr>
          <a:lstStyle/>
          <a:p>
            <a:pPr fontAlgn="auto">
              <a:spcBef>
                <a:spcPts val="0"/>
              </a:spcBef>
              <a:spcAft>
                <a:spcPts val="0"/>
              </a:spcAft>
              <a:defRPr/>
            </a:pPr>
            <a:r>
              <a:rPr lang="it-IT" sz="2400" dirty="0">
                <a:latin typeface="+mn-lt"/>
                <a:cs typeface="+mn-cs"/>
              </a:rPr>
              <a:t>Un anziano ricoverato da tre giorni. Le sue condizioni si sono irrimediabilmente aggravate nella notte, i suoi figli si sono raccomandati: «Stia vicino a nostro padre, gli porti la nostra carezza e quella del Signore». «Entrambi credenti, ci siamo raccolti in preghiera. Abbiamo recitato in silenzio un Padre Nostro e un'Ave Maria. Gli ho messo un rosario nella mano destra e gli ho tenuto stretta la mano sinistra. Ci siamo guardati. Lui mi ha sorriso. O almeno mi piace immaginare che lo abbia fatto. Poi gli ho fatto un segno della croce sulla fronte. E sono andato via. È stata la notte più brutta, ma anche più bella, della mia vita».</a:t>
            </a:r>
            <a:endParaRPr lang="it-IT" sz="2400" dirty="0">
              <a:effectLst>
                <a:outerShdw blurRad="38100" dist="38100" dir="2700000" algn="tl">
                  <a:srgbClr val="000000">
                    <a:alpha val="43137"/>
                  </a:srgbClr>
                </a:outerShdw>
              </a:effectLst>
              <a:latin typeface="+mn-lt"/>
              <a:cs typeface="+mn-cs"/>
            </a:endParaRPr>
          </a:p>
        </p:txBody>
      </p:sp>
      <p:sp>
        <p:nvSpPr>
          <p:cNvPr id="6" name="CasellaDiTesto 5"/>
          <p:cNvSpPr txBox="1"/>
          <p:nvPr/>
        </p:nvSpPr>
        <p:spPr>
          <a:xfrm>
            <a:off x="5580063" y="4076700"/>
            <a:ext cx="3455987" cy="2678113"/>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per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i medici, gli infermieri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e tutti coloro che in questi giorni si fanno carico della croce della sofferenza.</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1" descr="007.jpg"/>
          <p:cNvPicPr>
            <a:picLocks noGrp="1" noChangeAspect="1"/>
          </p:cNvPicPr>
          <p:nvPr isPhoto="1"/>
        </p:nvPicPr>
        <p:blipFill>
          <a:blip r:embed="rId2" cstate="email"/>
          <a:srcRect/>
          <a:stretch>
            <a:fillRect/>
          </a:stretch>
        </p:blipFill>
        <p:spPr bwMode="auto">
          <a:xfrm>
            <a:off x="323850" y="1052513"/>
            <a:ext cx="5832475" cy="5472112"/>
          </a:xfrm>
          <a:prstGeom prst="rect">
            <a:avLst/>
          </a:prstGeom>
          <a:noFill/>
          <a:ln w="9525">
            <a:noFill/>
            <a:miter lim="800000"/>
            <a:headEnd/>
            <a:tailEnd/>
          </a:ln>
        </p:spPr>
      </p:pic>
      <p:sp>
        <p:nvSpPr>
          <p:cNvPr id="19459" name="CasellaDiTesto 3"/>
          <p:cNvSpPr txBox="1">
            <a:spLocks noChangeArrowheads="1"/>
          </p:cNvSpPr>
          <p:nvPr/>
        </p:nvSpPr>
        <p:spPr bwMode="auto">
          <a:xfrm>
            <a:off x="2700338" y="6237288"/>
            <a:ext cx="5256212"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IL CIRENEO</a:t>
            </a:r>
          </a:p>
        </p:txBody>
      </p:sp>
      <p:sp>
        <p:nvSpPr>
          <p:cNvPr id="19460" name="CasellaDiTesto 4"/>
          <p:cNvSpPr txBox="1">
            <a:spLocks noChangeArrowheads="1"/>
          </p:cNvSpPr>
          <p:nvPr/>
        </p:nvSpPr>
        <p:spPr bwMode="auto">
          <a:xfrm>
            <a:off x="6300788" y="1404938"/>
            <a:ext cx="2663825" cy="3032125"/>
          </a:xfrm>
          <a:prstGeom prst="rect">
            <a:avLst/>
          </a:prstGeom>
          <a:noFill/>
          <a:ln w="9525">
            <a:noFill/>
            <a:miter lim="800000"/>
            <a:headEnd/>
            <a:tailEnd/>
          </a:ln>
        </p:spPr>
        <p:txBody>
          <a:bodyPr>
            <a:spAutoFit/>
          </a:bodyPr>
          <a:lstStyle/>
          <a:p>
            <a:r>
              <a:rPr lang="it-IT" sz="2400">
                <a:latin typeface="Calibri" pitchFamily="34" charset="0"/>
              </a:rPr>
              <a:t>«Mentre uscivano, incontrarono un uomo di Cirene, chiamato Simone, e lo costrinsero a portare la sua croce»</a:t>
            </a:r>
          </a:p>
          <a:p>
            <a:pPr algn="r"/>
            <a:r>
              <a:rPr lang="it-IT" sz="2000">
                <a:latin typeface="Calibri" pitchFamily="34" charset="0"/>
              </a:rPr>
              <a:t>Mt 27,32</a:t>
            </a:r>
          </a:p>
        </p:txBody>
      </p:sp>
      <p:sp>
        <p:nvSpPr>
          <p:cNvPr id="19461" name="CasellaDiTesto 5"/>
          <p:cNvSpPr txBox="1">
            <a:spLocks noChangeArrowheads="1"/>
          </p:cNvSpPr>
          <p:nvPr/>
        </p:nvSpPr>
        <p:spPr bwMode="auto">
          <a:xfrm>
            <a:off x="323850" y="260350"/>
            <a:ext cx="4752206" cy="769441"/>
          </a:xfrm>
          <a:prstGeom prst="rect">
            <a:avLst/>
          </a:prstGeom>
          <a:noFill/>
          <a:ln w="9525">
            <a:noFill/>
            <a:miter lim="800000"/>
            <a:headEnd/>
            <a:tailEnd/>
          </a:ln>
        </p:spPr>
        <p:txBody>
          <a:bodyPr wrap="square">
            <a:spAutoFit/>
          </a:bodyPr>
          <a:lstStyle/>
          <a:p>
            <a:r>
              <a:rPr lang="it-IT" sz="4400" b="1" dirty="0">
                <a:latin typeface="+mn-lt"/>
              </a:rPr>
              <a:t>Ottavo momento</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1" descr="007.jpg"/>
          <p:cNvPicPr>
            <a:picLocks noGrp="1" noChangeAspect="1"/>
          </p:cNvPicPr>
          <p:nvPr isPhoto="1"/>
        </p:nvPicPr>
        <p:blipFill>
          <a:blip r:embed="rId2" cstate="email"/>
          <a:srcRect/>
          <a:stretch>
            <a:fillRect/>
          </a:stretch>
        </p:blipFill>
        <p:spPr bwMode="auto">
          <a:xfrm>
            <a:off x="323850" y="1052513"/>
            <a:ext cx="5832475" cy="5472112"/>
          </a:xfrm>
          <a:prstGeom prst="rect">
            <a:avLst/>
          </a:prstGeom>
          <a:noFill/>
          <a:ln w="9525">
            <a:noFill/>
            <a:miter lim="800000"/>
            <a:headEnd/>
            <a:tailEnd/>
          </a:ln>
        </p:spPr>
      </p:pic>
      <p:sp>
        <p:nvSpPr>
          <p:cNvPr id="20483" name="CasellaDiTesto 4"/>
          <p:cNvSpPr txBox="1">
            <a:spLocks noChangeArrowheads="1"/>
          </p:cNvSpPr>
          <p:nvPr/>
        </p:nvSpPr>
        <p:spPr bwMode="auto">
          <a:xfrm>
            <a:off x="6213475" y="965200"/>
            <a:ext cx="2916238" cy="5632450"/>
          </a:xfrm>
          <a:prstGeom prst="rect">
            <a:avLst/>
          </a:prstGeom>
          <a:noFill/>
          <a:ln w="9525">
            <a:noFill/>
            <a:miter lim="800000"/>
            <a:headEnd/>
            <a:tailEnd/>
          </a:ln>
        </p:spPr>
        <p:txBody>
          <a:bodyPr>
            <a:spAutoFit/>
          </a:bodyPr>
          <a:lstStyle/>
          <a:p>
            <a:r>
              <a:rPr lang="it-IT" sz="2400">
                <a:latin typeface="Calibri" pitchFamily="34" charset="0"/>
              </a:rPr>
              <a:t>Gesù ci «prepara ad accompagnarlo con le nostre croci nella sua strada verso la redenzione. Ci prepara ad essere dei cirenei per aiutarlo a portare la Croce. Anche la nostra identità di cristiani deve essere custodita e non credere che essere cristiani è un merito. Non è un merito, è pura grazia»</a:t>
            </a:r>
          </a:p>
        </p:txBody>
      </p:sp>
      <p:sp>
        <p:nvSpPr>
          <p:cNvPr id="4" name="CasellaDiTesto 3"/>
          <p:cNvSpPr txBox="1"/>
          <p:nvPr/>
        </p:nvSpPr>
        <p:spPr>
          <a:xfrm>
            <a:off x="2555875" y="1125538"/>
            <a:ext cx="3455988" cy="1384300"/>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per  i parenti delle persone ammalate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descr="000.jpg"/>
          <p:cNvPicPr>
            <a:picLocks noGrp="1" noChangeAspect="1"/>
          </p:cNvPicPr>
          <p:nvPr isPhoto="1"/>
        </p:nvPicPr>
        <p:blipFill>
          <a:blip r:embed="rId2" cstate="email"/>
          <a:srcRect/>
          <a:stretch>
            <a:fillRect/>
          </a:stretch>
        </p:blipFill>
        <p:spPr bwMode="auto">
          <a:xfrm>
            <a:off x="211138" y="0"/>
            <a:ext cx="8720137"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descr="008.jpg"/>
          <p:cNvPicPr>
            <a:picLocks noGrp="1" noChangeAspect="1"/>
          </p:cNvPicPr>
          <p:nvPr isPhoto="1"/>
        </p:nvPicPr>
        <p:blipFill>
          <a:blip r:embed="rId2" cstate="email"/>
          <a:srcRect/>
          <a:stretch>
            <a:fillRect/>
          </a:stretch>
        </p:blipFill>
        <p:spPr bwMode="auto">
          <a:xfrm>
            <a:off x="0" y="1449388"/>
            <a:ext cx="4427538" cy="5408612"/>
          </a:xfrm>
          <a:prstGeom prst="rect">
            <a:avLst/>
          </a:prstGeom>
          <a:noFill/>
          <a:ln w="9525">
            <a:noFill/>
            <a:miter lim="800000"/>
            <a:headEnd/>
            <a:tailEnd/>
          </a:ln>
        </p:spPr>
      </p:pic>
      <p:sp>
        <p:nvSpPr>
          <p:cNvPr id="21507"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LE DONNE </a:t>
            </a:r>
            <a:r>
              <a:rPr lang="it-IT" sz="2800" b="1" dirty="0" err="1">
                <a:latin typeface="+mn-lt"/>
              </a:rPr>
              <a:t>DI</a:t>
            </a:r>
            <a:r>
              <a:rPr lang="it-IT" sz="2800" b="1" dirty="0">
                <a:latin typeface="+mn-lt"/>
              </a:rPr>
              <a:t> GERUSALEMME</a:t>
            </a:r>
          </a:p>
        </p:txBody>
      </p:sp>
      <p:sp>
        <p:nvSpPr>
          <p:cNvPr id="21508" name="CasellaDiTesto 4"/>
          <p:cNvSpPr txBox="1">
            <a:spLocks noChangeArrowheads="1"/>
          </p:cNvSpPr>
          <p:nvPr/>
        </p:nvSpPr>
        <p:spPr bwMode="auto">
          <a:xfrm>
            <a:off x="4859338" y="2420938"/>
            <a:ext cx="3744912" cy="2616200"/>
          </a:xfrm>
          <a:prstGeom prst="rect">
            <a:avLst/>
          </a:prstGeom>
          <a:noFill/>
          <a:ln w="9525">
            <a:noFill/>
            <a:miter lim="800000"/>
            <a:headEnd/>
            <a:tailEnd/>
          </a:ln>
        </p:spPr>
        <p:txBody>
          <a:bodyPr>
            <a:spAutoFit/>
          </a:bodyPr>
          <a:lstStyle/>
          <a:p>
            <a:r>
              <a:rPr lang="it-IT" sz="2800">
                <a:latin typeface="Calibri" pitchFamily="34" charset="0"/>
              </a:rPr>
              <a:t>«Lo seguiva una gran folla di popolo e di donne che si battevano il petto e facevano lamenti su di lui» </a:t>
            </a:r>
          </a:p>
          <a:p>
            <a:pPr algn="r"/>
            <a:r>
              <a:rPr lang="it-IT" sz="2400">
                <a:latin typeface="Calibri" pitchFamily="34" charset="0"/>
              </a:rPr>
              <a:t>(</a:t>
            </a:r>
            <a:r>
              <a:rPr lang="it-IT" sz="2400" i="1">
                <a:latin typeface="Calibri" pitchFamily="34" charset="0"/>
              </a:rPr>
              <a:t>Lc 23,27</a:t>
            </a:r>
            <a:r>
              <a:rPr lang="it-IT" sz="2400">
                <a:latin typeface="Calibri" pitchFamily="34" charset="0"/>
              </a:rPr>
              <a:t>)</a:t>
            </a:r>
          </a:p>
        </p:txBody>
      </p:sp>
      <p:sp>
        <p:nvSpPr>
          <p:cNvPr id="21509" name="CasellaDiTesto 5"/>
          <p:cNvSpPr txBox="1">
            <a:spLocks noChangeArrowheads="1"/>
          </p:cNvSpPr>
          <p:nvPr/>
        </p:nvSpPr>
        <p:spPr bwMode="auto">
          <a:xfrm>
            <a:off x="323850" y="260350"/>
            <a:ext cx="5544294" cy="769441"/>
          </a:xfrm>
          <a:prstGeom prst="rect">
            <a:avLst/>
          </a:prstGeom>
          <a:noFill/>
          <a:ln w="9525">
            <a:noFill/>
            <a:miter lim="800000"/>
            <a:headEnd/>
            <a:tailEnd/>
          </a:ln>
        </p:spPr>
        <p:txBody>
          <a:bodyPr wrap="square">
            <a:spAutoFit/>
          </a:bodyPr>
          <a:lstStyle/>
          <a:p>
            <a:r>
              <a:rPr lang="it-IT" sz="4400" b="1" dirty="0">
                <a:latin typeface="+mn-lt"/>
              </a:rPr>
              <a:t>Nono momento</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descr="008.jpg"/>
          <p:cNvPicPr>
            <a:picLocks noGrp="1" noChangeAspect="1"/>
          </p:cNvPicPr>
          <p:nvPr isPhoto="1"/>
        </p:nvPicPr>
        <p:blipFill>
          <a:blip r:embed="rId2" cstate="email"/>
          <a:srcRect/>
          <a:stretch>
            <a:fillRect/>
          </a:stretch>
        </p:blipFill>
        <p:spPr bwMode="auto">
          <a:xfrm>
            <a:off x="0" y="0"/>
            <a:ext cx="4427538" cy="6848475"/>
          </a:xfrm>
          <a:prstGeom prst="rect">
            <a:avLst/>
          </a:prstGeom>
          <a:noFill/>
          <a:ln w="9525">
            <a:noFill/>
            <a:miter lim="800000"/>
            <a:headEnd/>
            <a:tailEnd/>
          </a:ln>
        </p:spPr>
      </p:pic>
      <p:sp>
        <p:nvSpPr>
          <p:cNvPr id="22531" name="CasellaDiTesto 4"/>
          <p:cNvSpPr txBox="1">
            <a:spLocks noChangeArrowheads="1"/>
          </p:cNvSpPr>
          <p:nvPr/>
        </p:nvSpPr>
        <p:spPr bwMode="auto">
          <a:xfrm>
            <a:off x="4787900" y="981075"/>
            <a:ext cx="4105275" cy="4832350"/>
          </a:xfrm>
          <a:prstGeom prst="rect">
            <a:avLst/>
          </a:prstGeom>
          <a:noFill/>
          <a:ln w="9525">
            <a:noFill/>
            <a:miter lim="800000"/>
            <a:headEnd/>
            <a:tailEnd/>
          </a:ln>
        </p:spPr>
        <p:txBody>
          <a:bodyPr>
            <a:spAutoFit/>
          </a:bodyPr>
          <a:lstStyle/>
          <a:p>
            <a:r>
              <a:rPr lang="it-IT" sz="2800">
                <a:latin typeface="Calibri" pitchFamily="34" charset="0"/>
              </a:rPr>
              <a:t>La misericordia e la compassione si esprimono anche piangendo. Se non ti viene, chiedi al Signore di concederti di versare lacrime per la sofferenza degli altri. Quando saprai piangere, soltanto allora sarai capace di fare qualcosa per gli altri con il cuore</a:t>
            </a:r>
            <a:endParaRPr lang="it-IT" sz="2400">
              <a:latin typeface="Calibri" pitchFamily="34" charset="0"/>
            </a:endParaRPr>
          </a:p>
        </p:txBody>
      </p:sp>
      <p:sp>
        <p:nvSpPr>
          <p:cNvPr id="6" name="CasellaDiTesto 5"/>
          <p:cNvSpPr txBox="1"/>
          <p:nvPr/>
        </p:nvSpPr>
        <p:spPr>
          <a:xfrm>
            <a:off x="250825" y="5300663"/>
            <a:ext cx="4105275" cy="1385887"/>
          </a:xfrm>
          <a:prstGeom prst="rect">
            <a:avLst/>
          </a:prstGeom>
          <a:noFill/>
        </p:spPr>
        <p:txBody>
          <a:bodyPr>
            <a:spAutoFit/>
          </a:bodyPr>
          <a:lstStyle/>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saper vedere il volto di Gesù nei fratelli</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descr="009 bis.jpg"/>
          <p:cNvPicPr>
            <a:picLocks noGrp="1" noChangeAspect="1"/>
          </p:cNvPicPr>
          <p:nvPr isPhoto="1"/>
        </p:nvPicPr>
        <p:blipFill>
          <a:blip r:embed="rId2" cstate="email"/>
          <a:srcRect/>
          <a:stretch>
            <a:fillRect/>
          </a:stretch>
        </p:blipFill>
        <p:spPr bwMode="auto">
          <a:xfrm>
            <a:off x="0" y="0"/>
            <a:ext cx="5735638" cy="6858000"/>
          </a:xfrm>
          <a:prstGeom prst="rect">
            <a:avLst/>
          </a:prstGeom>
          <a:noFill/>
          <a:ln w="9525">
            <a:noFill/>
            <a:miter lim="800000"/>
            <a:headEnd/>
            <a:tailEnd/>
          </a:ln>
        </p:spPr>
      </p:pic>
      <p:sp>
        <p:nvSpPr>
          <p:cNvPr id="23555" name="CasellaDiTesto 3"/>
          <p:cNvSpPr txBox="1">
            <a:spLocks noChangeArrowheads="1"/>
          </p:cNvSpPr>
          <p:nvPr/>
        </p:nvSpPr>
        <p:spPr bwMode="auto">
          <a:xfrm>
            <a:off x="2411413" y="6084888"/>
            <a:ext cx="5256212"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LA CROCIFISSIONE</a:t>
            </a:r>
          </a:p>
        </p:txBody>
      </p:sp>
      <p:sp>
        <p:nvSpPr>
          <p:cNvPr id="23556" name="CasellaDiTesto 4"/>
          <p:cNvSpPr txBox="1">
            <a:spLocks noChangeArrowheads="1"/>
          </p:cNvSpPr>
          <p:nvPr/>
        </p:nvSpPr>
        <p:spPr bwMode="auto">
          <a:xfrm>
            <a:off x="5681663" y="260350"/>
            <a:ext cx="3490912" cy="1446550"/>
          </a:xfrm>
          <a:prstGeom prst="rect">
            <a:avLst/>
          </a:prstGeom>
          <a:noFill/>
          <a:ln w="9525">
            <a:noFill/>
            <a:miter lim="800000"/>
            <a:headEnd/>
            <a:tailEnd/>
          </a:ln>
        </p:spPr>
        <p:txBody>
          <a:bodyPr>
            <a:spAutoFit/>
          </a:bodyPr>
          <a:lstStyle/>
          <a:p>
            <a:pPr algn="ctr"/>
            <a:r>
              <a:rPr lang="it-IT" sz="4400" b="1" dirty="0">
                <a:latin typeface="+mn-lt"/>
              </a:rPr>
              <a:t>Decimo momento</a:t>
            </a:r>
          </a:p>
        </p:txBody>
      </p:sp>
      <p:sp>
        <p:nvSpPr>
          <p:cNvPr id="23557" name="CasellaDiTesto 5"/>
          <p:cNvSpPr txBox="1">
            <a:spLocks noChangeArrowheads="1"/>
          </p:cNvSpPr>
          <p:nvPr/>
        </p:nvSpPr>
        <p:spPr bwMode="auto">
          <a:xfrm>
            <a:off x="5867400" y="1974850"/>
            <a:ext cx="3097213" cy="3016250"/>
          </a:xfrm>
          <a:prstGeom prst="rect">
            <a:avLst/>
          </a:prstGeom>
          <a:noFill/>
          <a:ln w="9525">
            <a:noFill/>
            <a:miter lim="800000"/>
            <a:headEnd/>
            <a:tailEnd/>
          </a:ln>
        </p:spPr>
        <p:txBody>
          <a:bodyPr>
            <a:spAutoFit/>
          </a:bodyPr>
          <a:lstStyle/>
          <a:p>
            <a:r>
              <a:rPr lang="it-IT" sz="2400">
                <a:latin typeface="Calibri" pitchFamily="34" charset="0"/>
              </a:rPr>
              <a:t>Erano le nove del mattino quando lo crocifissero. </a:t>
            </a:r>
          </a:p>
          <a:p>
            <a:r>
              <a:rPr lang="it-IT" sz="2400">
                <a:latin typeface="Calibri" pitchFamily="34" charset="0"/>
              </a:rPr>
              <a:t>La scritta con il motivo della sua condanna diceva: </a:t>
            </a:r>
          </a:p>
          <a:p>
            <a:r>
              <a:rPr lang="it-IT" sz="2400">
                <a:latin typeface="Calibri" pitchFamily="34" charset="0"/>
              </a:rPr>
              <a:t>"Il re dei Giudei". </a:t>
            </a:r>
          </a:p>
          <a:p>
            <a:pPr algn="r"/>
            <a:r>
              <a:rPr lang="it-IT" sz="2200">
                <a:latin typeface="Calibri" pitchFamily="34" charset="0"/>
              </a:rPr>
              <a:t>Mc 15,25-26</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1" descr="009 bis.jpg"/>
          <p:cNvPicPr>
            <a:picLocks noGrp="1" noChangeAspect="1"/>
          </p:cNvPicPr>
          <p:nvPr isPhoto="1"/>
        </p:nvPicPr>
        <p:blipFill>
          <a:blip r:embed="rId2" cstate="email"/>
          <a:srcRect/>
          <a:stretch>
            <a:fillRect/>
          </a:stretch>
        </p:blipFill>
        <p:spPr bwMode="auto">
          <a:xfrm>
            <a:off x="0" y="0"/>
            <a:ext cx="5003800" cy="6858000"/>
          </a:xfrm>
          <a:prstGeom prst="rect">
            <a:avLst/>
          </a:prstGeom>
          <a:noFill/>
          <a:ln w="9525">
            <a:noFill/>
            <a:miter lim="800000"/>
            <a:headEnd/>
            <a:tailEnd/>
          </a:ln>
        </p:spPr>
      </p:pic>
      <p:sp>
        <p:nvSpPr>
          <p:cNvPr id="24579" name="CasellaDiTesto 5"/>
          <p:cNvSpPr txBox="1">
            <a:spLocks noChangeArrowheads="1"/>
          </p:cNvSpPr>
          <p:nvPr/>
        </p:nvSpPr>
        <p:spPr bwMode="auto">
          <a:xfrm>
            <a:off x="5219700" y="685800"/>
            <a:ext cx="3744913" cy="4894263"/>
          </a:xfrm>
          <a:prstGeom prst="rect">
            <a:avLst/>
          </a:prstGeom>
          <a:noFill/>
          <a:ln w="9525">
            <a:noFill/>
            <a:miter lim="800000"/>
            <a:headEnd/>
            <a:tailEnd/>
          </a:ln>
        </p:spPr>
        <p:txBody>
          <a:bodyPr>
            <a:spAutoFit/>
          </a:bodyPr>
          <a:lstStyle/>
          <a:p>
            <a:r>
              <a:rPr lang="it-IT" sz="2400">
                <a:latin typeface="Calibri" pitchFamily="34" charset="0"/>
              </a:rPr>
              <a:t>Guarda le braccia aperte di Cristo crocifisso, lasciati salvare sempre nuovamente. E quando ti avvicini per confessare i tuoi peccati, credi fermamente nella sua misericordia che ti libera dalla colpa. Contempla il suo sangue versato con tanto affetto e lasciati purificare da esso. Così potrai rinascere sempre di nuovo.</a:t>
            </a:r>
          </a:p>
        </p:txBody>
      </p:sp>
      <p:sp>
        <p:nvSpPr>
          <p:cNvPr id="4" name="CasellaDiTesto 3"/>
          <p:cNvSpPr txBox="1"/>
          <p:nvPr/>
        </p:nvSpPr>
        <p:spPr>
          <a:xfrm>
            <a:off x="107950" y="1916832"/>
            <a:ext cx="2592388" cy="1815882"/>
          </a:xfrm>
          <a:prstGeom prst="rect">
            <a:avLst/>
          </a:prstGeom>
          <a:noFill/>
        </p:spPr>
        <p:txBody>
          <a:bodyPr>
            <a:spAutoFit/>
          </a:bodyPr>
          <a:lstStyle/>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a:t>
            </a:r>
            <a:r>
              <a:rPr lang="it-IT" sz="2800" b="1" dirty="0" smtClean="0">
                <a:solidFill>
                  <a:schemeClr val="bg1"/>
                </a:solidFill>
                <a:effectLst>
                  <a:outerShdw blurRad="38100" dist="38100" dir="2700000" algn="tl">
                    <a:srgbClr val="000000">
                      <a:alpha val="43137"/>
                    </a:srgbClr>
                  </a:outerShdw>
                </a:effectLst>
                <a:latin typeface="+mn-lt"/>
                <a:cs typeface="+mn-cs"/>
              </a:rPr>
              <a:t> tutti </a:t>
            </a:r>
            <a:r>
              <a:rPr lang="it-IT" sz="2800" b="1" dirty="0">
                <a:solidFill>
                  <a:schemeClr val="bg1"/>
                </a:solidFill>
                <a:effectLst>
                  <a:outerShdw blurRad="38100" dist="38100" dir="2700000" algn="tl">
                    <a:srgbClr val="000000">
                      <a:alpha val="43137"/>
                    </a:srgbClr>
                  </a:outerShdw>
                </a:effectLst>
                <a:latin typeface="+mn-lt"/>
                <a:cs typeface="+mn-cs"/>
              </a:rPr>
              <a:t>i peccatori, </a:t>
            </a:r>
          </a:p>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noi per primi</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1" descr="002 bis.jpg"/>
          <p:cNvPicPr>
            <a:picLocks noGrp="1" noChangeAspect="1"/>
          </p:cNvPicPr>
          <p:nvPr isPhoto="1"/>
        </p:nvPicPr>
        <p:blipFill>
          <a:blip r:embed="rId2" cstate="email"/>
          <a:srcRect/>
          <a:stretch>
            <a:fillRect/>
          </a:stretch>
        </p:blipFill>
        <p:spPr bwMode="auto">
          <a:xfrm>
            <a:off x="3887788" y="1400175"/>
            <a:ext cx="5256212" cy="5457825"/>
          </a:xfrm>
          <a:prstGeom prst="rect">
            <a:avLst/>
          </a:prstGeom>
          <a:noFill/>
          <a:ln w="9525">
            <a:noFill/>
            <a:miter lim="800000"/>
            <a:headEnd/>
            <a:tailEnd/>
          </a:ln>
        </p:spPr>
      </p:pic>
      <p:sp>
        <p:nvSpPr>
          <p:cNvPr id="25603" name="CasellaDiTesto 2"/>
          <p:cNvSpPr txBox="1">
            <a:spLocks noChangeArrowheads="1"/>
          </p:cNvSpPr>
          <p:nvPr/>
        </p:nvSpPr>
        <p:spPr bwMode="auto">
          <a:xfrm>
            <a:off x="323850" y="260350"/>
            <a:ext cx="6192366" cy="769441"/>
          </a:xfrm>
          <a:prstGeom prst="rect">
            <a:avLst/>
          </a:prstGeom>
          <a:noFill/>
          <a:ln w="9525">
            <a:noFill/>
            <a:miter lim="800000"/>
            <a:headEnd/>
            <a:tailEnd/>
          </a:ln>
        </p:spPr>
        <p:txBody>
          <a:bodyPr wrap="square">
            <a:spAutoFit/>
          </a:bodyPr>
          <a:lstStyle/>
          <a:p>
            <a:r>
              <a:rPr lang="it-IT" sz="4400" b="1" dirty="0">
                <a:latin typeface="+mn-lt"/>
              </a:rPr>
              <a:t>Undicesimo momento</a:t>
            </a:r>
          </a:p>
        </p:txBody>
      </p:sp>
      <p:sp>
        <p:nvSpPr>
          <p:cNvPr id="25604"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IL FIANCO TRAFITTO</a:t>
            </a:r>
          </a:p>
        </p:txBody>
      </p:sp>
      <p:sp>
        <p:nvSpPr>
          <p:cNvPr id="25605" name="CasellaDiTesto 4"/>
          <p:cNvSpPr txBox="1">
            <a:spLocks noChangeArrowheads="1"/>
          </p:cNvSpPr>
          <p:nvPr/>
        </p:nvSpPr>
        <p:spPr bwMode="auto">
          <a:xfrm>
            <a:off x="250825" y="1884363"/>
            <a:ext cx="3384550" cy="3048000"/>
          </a:xfrm>
          <a:prstGeom prst="rect">
            <a:avLst/>
          </a:prstGeom>
          <a:noFill/>
          <a:ln w="9525">
            <a:noFill/>
            <a:miter lim="800000"/>
            <a:headEnd/>
            <a:tailEnd/>
          </a:ln>
        </p:spPr>
        <p:txBody>
          <a:bodyPr>
            <a:spAutoFit/>
          </a:bodyPr>
          <a:lstStyle/>
          <a:p>
            <a:r>
              <a:rPr lang="it-IT" sz="2400">
                <a:latin typeface="Calibri" pitchFamily="34" charset="0"/>
              </a:rPr>
              <a:t>Venuti da Gesù, vedendo che era già morto, non gli spezzarono le gambe, ma uno dei soldati con una lancia gli colpì il fianco, e subito ne uscì sangue e acqua. </a:t>
            </a:r>
          </a:p>
          <a:p>
            <a:pPr algn="r"/>
            <a:r>
              <a:rPr lang="it-IT" sz="2400">
                <a:latin typeface="Calibri" pitchFamily="34" charset="0"/>
              </a:rPr>
              <a:t>Gv 19,33-34</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1" descr="002 bis.jpg"/>
          <p:cNvPicPr>
            <a:picLocks noGrp="1" noChangeAspect="1"/>
          </p:cNvPicPr>
          <p:nvPr isPhoto="1"/>
        </p:nvPicPr>
        <p:blipFill>
          <a:blip r:embed="rId2" cstate="email"/>
          <a:srcRect/>
          <a:stretch>
            <a:fillRect/>
          </a:stretch>
        </p:blipFill>
        <p:spPr bwMode="auto">
          <a:xfrm>
            <a:off x="4284663" y="-26988"/>
            <a:ext cx="5256212" cy="6927851"/>
          </a:xfrm>
          <a:prstGeom prst="rect">
            <a:avLst/>
          </a:prstGeom>
          <a:noFill/>
          <a:ln w="9525">
            <a:noFill/>
            <a:miter lim="800000"/>
            <a:headEnd/>
            <a:tailEnd/>
          </a:ln>
        </p:spPr>
      </p:pic>
      <p:sp>
        <p:nvSpPr>
          <p:cNvPr id="26627" name="CasellaDiTesto 4"/>
          <p:cNvSpPr txBox="1">
            <a:spLocks noChangeArrowheads="1"/>
          </p:cNvSpPr>
          <p:nvPr/>
        </p:nvSpPr>
        <p:spPr bwMode="auto">
          <a:xfrm>
            <a:off x="179388" y="44450"/>
            <a:ext cx="3960812" cy="6816725"/>
          </a:xfrm>
          <a:prstGeom prst="rect">
            <a:avLst/>
          </a:prstGeom>
          <a:noFill/>
          <a:ln w="9525">
            <a:noFill/>
            <a:miter lim="800000"/>
            <a:headEnd/>
            <a:tailEnd/>
          </a:ln>
        </p:spPr>
        <p:txBody>
          <a:bodyPr>
            <a:spAutoFit/>
          </a:bodyPr>
          <a:lstStyle/>
          <a:p>
            <a:r>
              <a:rPr lang="it-IT" sz="2300" b="1">
                <a:latin typeface="Calibri" pitchFamily="34" charset="0"/>
              </a:rPr>
              <a:t>O Cristo</a:t>
            </a:r>
            <a:r>
              <a:rPr lang="it-IT" sz="2300">
                <a:latin typeface="Calibri" pitchFamily="34" charset="0"/>
              </a:rPr>
              <a:t>, </a:t>
            </a:r>
            <a:r>
              <a:rPr lang="it-IT" sz="2300" b="1">
                <a:latin typeface="Calibri" pitchFamily="34" charset="0"/>
              </a:rPr>
              <a:t>lasciato solo e tradito perfino dai tuoi</a:t>
            </a:r>
            <a:r>
              <a:rPr lang="it-IT" sz="2300">
                <a:latin typeface="Calibri" pitchFamily="34" charset="0"/>
              </a:rPr>
              <a:t> e venduto a basso prezzo; o Cristo, giudicato dai peccatori e consegnato dai capi; o Cristo straziato nelle carni, incoronato di spine vestito di porpora; o Cristo, schiaffeggiato e atrocemente inchiodato; o Cristo trafitto dalla lancia che ha squarciato il tuo cuore; o Cristo morto e seppellito, tu che sei il Dio della vita e dell'esistenza; o Cristo, nostro unico salvatore, </a:t>
            </a:r>
            <a:r>
              <a:rPr lang="it-IT" sz="2300" b="1">
                <a:latin typeface="Calibri" pitchFamily="34" charset="0"/>
              </a:rPr>
              <a:t>torniamo a te</a:t>
            </a:r>
            <a:r>
              <a:rPr lang="it-IT" sz="2300">
                <a:latin typeface="Calibri" pitchFamily="34" charset="0"/>
              </a:rPr>
              <a:t> anche quest'anno con gli </a:t>
            </a:r>
            <a:r>
              <a:rPr lang="it-IT" sz="2300" b="1">
                <a:latin typeface="Calibri" pitchFamily="34" charset="0"/>
              </a:rPr>
              <a:t>occhi abbassati di vergogna</a:t>
            </a:r>
            <a:r>
              <a:rPr lang="it-IT" sz="2300">
                <a:latin typeface="Calibri" pitchFamily="34" charset="0"/>
              </a:rPr>
              <a:t> e con il </a:t>
            </a:r>
            <a:r>
              <a:rPr lang="it-IT" sz="2300" b="1">
                <a:latin typeface="Calibri" pitchFamily="34" charset="0"/>
              </a:rPr>
              <a:t>cuore pieno di speranza</a:t>
            </a:r>
            <a:endParaRPr lang="it-IT" sz="2300">
              <a:latin typeface="Calibri" pitchFamily="34" charset="0"/>
            </a:endParaRPr>
          </a:p>
        </p:txBody>
      </p:sp>
      <p:sp>
        <p:nvSpPr>
          <p:cNvPr id="4" name="CasellaDiTesto 3"/>
          <p:cNvSpPr txBox="1"/>
          <p:nvPr/>
        </p:nvSpPr>
        <p:spPr>
          <a:xfrm>
            <a:off x="6732240" y="4494599"/>
            <a:ext cx="2592388" cy="2246769"/>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r>
              <a:rPr lang="it-IT" sz="2800" b="1" dirty="0" smtClean="0">
                <a:solidFill>
                  <a:schemeClr val="bg1"/>
                </a:solidFill>
                <a:effectLst>
                  <a:outerShdw blurRad="38100" dist="38100" dir="2700000" algn="tl">
                    <a:srgbClr val="000000">
                      <a:alpha val="43137"/>
                    </a:srgbClr>
                  </a:outerShdw>
                </a:effectLst>
                <a:latin typeface="+mn-lt"/>
                <a:cs typeface="+mn-cs"/>
              </a:rPr>
              <a:t> e ringraziamo per il dono della Chiesa e dei Sacramenti</a:t>
            </a:r>
            <a:endParaRPr lang="it-IT" sz="2800" b="1"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1" descr="010.jpg"/>
          <p:cNvPicPr>
            <a:picLocks noGrp="1" noChangeAspect="1"/>
          </p:cNvPicPr>
          <p:nvPr isPhoto="1"/>
        </p:nvPicPr>
        <p:blipFill>
          <a:blip r:embed="rId2" cstate="email"/>
          <a:srcRect/>
          <a:stretch>
            <a:fillRect/>
          </a:stretch>
        </p:blipFill>
        <p:spPr bwMode="auto">
          <a:xfrm>
            <a:off x="0" y="1400175"/>
            <a:ext cx="9144000" cy="5457825"/>
          </a:xfrm>
          <a:prstGeom prst="rect">
            <a:avLst/>
          </a:prstGeom>
          <a:noFill/>
          <a:ln w="9525">
            <a:noFill/>
            <a:miter lim="800000"/>
            <a:headEnd/>
            <a:tailEnd/>
          </a:ln>
        </p:spPr>
      </p:pic>
      <p:sp>
        <p:nvSpPr>
          <p:cNvPr id="27651" name="CasellaDiTesto 2"/>
          <p:cNvSpPr txBox="1">
            <a:spLocks noChangeArrowheads="1"/>
          </p:cNvSpPr>
          <p:nvPr/>
        </p:nvSpPr>
        <p:spPr bwMode="auto">
          <a:xfrm>
            <a:off x="323850" y="260350"/>
            <a:ext cx="5544294" cy="769441"/>
          </a:xfrm>
          <a:prstGeom prst="rect">
            <a:avLst/>
          </a:prstGeom>
          <a:noFill/>
          <a:ln w="9525">
            <a:noFill/>
            <a:miter lim="800000"/>
            <a:headEnd/>
            <a:tailEnd/>
          </a:ln>
        </p:spPr>
        <p:txBody>
          <a:bodyPr wrap="square">
            <a:spAutoFit/>
          </a:bodyPr>
          <a:lstStyle/>
          <a:p>
            <a:r>
              <a:rPr lang="it-IT" sz="4400" b="1" dirty="0">
                <a:latin typeface="+mn-lt"/>
              </a:rPr>
              <a:t>Dodicesimo momento</a:t>
            </a:r>
          </a:p>
        </p:txBody>
      </p:sp>
      <p:sp>
        <p:nvSpPr>
          <p:cNvPr id="27652"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LA SEPOLTURA</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1" descr="010.jpg"/>
          <p:cNvPicPr>
            <a:picLocks noGrp="1" noChangeAspect="1"/>
          </p:cNvPicPr>
          <p:nvPr isPhoto="1"/>
        </p:nvPicPr>
        <p:blipFill>
          <a:blip r:embed="rId2" cstate="email"/>
          <a:srcRect/>
          <a:stretch>
            <a:fillRect/>
          </a:stretch>
        </p:blipFill>
        <p:spPr bwMode="auto">
          <a:xfrm>
            <a:off x="-7938" y="-60325"/>
            <a:ext cx="5659438" cy="6918325"/>
          </a:xfrm>
          <a:prstGeom prst="rect">
            <a:avLst/>
          </a:prstGeom>
          <a:noFill/>
          <a:ln w="9525">
            <a:noFill/>
            <a:miter lim="800000"/>
            <a:headEnd/>
            <a:tailEnd/>
          </a:ln>
        </p:spPr>
      </p:pic>
      <p:sp>
        <p:nvSpPr>
          <p:cNvPr id="28675" name="CasellaDiTesto 6"/>
          <p:cNvSpPr txBox="1">
            <a:spLocks noChangeArrowheads="1"/>
          </p:cNvSpPr>
          <p:nvPr/>
        </p:nvSpPr>
        <p:spPr bwMode="auto">
          <a:xfrm>
            <a:off x="5724525" y="1700213"/>
            <a:ext cx="3240088" cy="4156075"/>
          </a:xfrm>
          <a:prstGeom prst="rect">
            <a:avLst/>
          </a:prstGeom>
          <a:noFill/>
          <a:ln w="9525">
            <a:noFill/>
            <a:miter lim="800000"/>
            <a:headEnd/>
            <a:tailEnd/>
          </a:ln>
        </p:spPr>
        <p:txBody>
          <a:bodyPr>
            <a:spAutoFit/>
          </a:bodyPr>
          <a:lstStyle/>
          <a:p>
            <a:r>
              <a:rPr lang="it-IT" sz="2400">
                <a:latin typeface="Calibri" pitchFamily="34" charset="0"/>
              </a:rPr>
              <a:t>Dopo questi fatti Giuseppe di Arimatea, che era discepolo di Gesù, ma di nascosto, per timore dei Giudei, chiese a Pilato di prendere il corpo di Gesù. Pilato lo concesse. Allora egli andò e prese il corpo di Gesù.</a:t>
            </a:r>
          </a:p>
          <a:p>
            <a:pPr algn="r"/>
            <a:r>
              <a:rPr lang="it-IT" sz="2400">
                <a:latin typeface="Calibri" pitchFamily="34" charset="0"/>
              </a:rPr>
              <a:t>Gv 19,38</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1" descr="010.jpg"/>
          <p:cNvPicPr>
            <a:picLocks noGrp="1" noChangeAspect="1"/>
          </p:cNvPicPr>
          <p:nvPr isPhoto="1"/>
        </p:nvPicPr>
        <p:blipFill>
          <a:blip r:embed="rId2" cstate="email"/>
          <a:srcRect/>
          <a:stretch>
            <a:fillRect/>
          </a:stretch>
        </p:blipFill>
        <p:spPr bwMode="auto">
          <a:xfrm>
            <a:off x="-7938" y="-60325"/>
            <a:ext cx="5659438" cy="6918325"/>
          </a:xfrm>
          <a:prstGeom prst="rect">
            <a:avLst/>
          </a:prstGeom>
          <a:noFill/>
          <a:ln w="9525">
            <a:noFill/>
            <a:miter lim="800000"/>
            <a:headEnd/>
            <a:tailEnd/>
          </a:ln>
        </p:spPr>
      </p:pic>
      <p:sp>
        <p:nvSpPr>
          <p:cNvPr id="29699" name="CasellaDiTesto 3"/>
          <p:cNvSpPr txBox="1">
            <a:spLocks noChangeArrowheads="1"/>
          </p:cNvSpPr>
          <p:nvPr/>
        </p:nvSpPr>
        <p:spPr bwMode="auto">
          <a:xfrm>
            <a:off x="5688013" y="44450"/>
            <a:ext cx="3421062" cy="6864350"/>
          </a:xfrm>
          <a:prstGeom prst="rect">
            <a:avLst/>
          </a:prstGeom>
          <a:noFill/>
          <a:ln w="9525">
            <a:noFill/>
            <a:miter lim="800000"/>
            <a:headEnd/>
            <a:tailEnd/>
          </a:ln>
        </p:spPr>
        <p:txBody>
          <a:bodyPr>
            <a:spAutoFit/>
          </a:bodyPr>
          <a:lstStyle/>
          <a:p>
            <a:r>
              <a:rPr lang="it-IT" sz="2200">
                <a:latin typeface="Calibri" pitchFamily="34" charset="0"/>
              </a:rPr>
              <a:t>Fitte tenebre si sono addensate sulle nostre piazze, strade e città; si sono impadronite delle nostre vite riempiendo tutto di un silenzio assordante e di un vuoto desolante, che paralizza ogni cosa al suo passaggio: si sente nell’aria, si avverte nei gesti, lo dicono gli sguardi. Ci siamo trovati impauriti e smarriti.</a:t>
            </a:r>
          </a:p>
          <a:p>
            <a:r>
              <a:rPr lang="it-IT" sz="2200">
                <a:latin typeface="Calibri" pitchFamily="34" charset="0"/>
              </a:rPr>
              <a:t>Signore, ci chiami a cogliere questo tempo di prova come un tempo di scelta: il tempo di scegliere che cosa conta e che cosa passa, di separare ciò che è necessario da ciò </a:t>
            </a:r>
          </a:p>
          <a:p>
            <a:r>
              <a:rPr lang="it-IT" sz="2200">
                <a:latin typeface="Calibri" pitchFamily="34" charset="0"/>
              </a:rPr>
              <a:t>che non lo è.</a:t>
            </a:r>
          </a:p>
        </p:txBody>
      </p:sp>
      <p:sp>
        <p:nvSpPr>
          <p:cNvPr id="4" name="CasellaDiTesto 3"/>
          <p:cNvSpPr txBox="1"/>
          <p:nvPr/>
        </p:nvSpPr>
        <p:spPr>
          <a:xfrm>
            <a:off x="251520" y="4437112"/>
            <a:ext cx="3600400" cy="2246769"/>
          </a:xfrm>
          <a:prstGeom prst="rect">
            <a:avLst/>
          </a:prstGeom>
          <a:noFill/>
        </p:spPr>
        <p:txBody>
          <a:bodyPr wrap="square">
            <a:spAutoFit/>
          </a:bodyPr>
          <a:lstStyle/>
          <a:p>
            <a:pP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fontAlgn="auto">
              <a:spcBef>
                <a:spcPts val="0"/>
              </a:spcBef>
              <a:spcAft>
                <a:spcPts val="0"/>
              </a:spcAft>
              <a:defRPr/>
            </a:pPr>
            <a:r>
              <a:rPr lang="it-IT" sz="2800" b="1" dirty="0" smtClean="0">
                <a:solidFill>
                  <a:schemeClr val="bg1"/>
                </a:solidFill>
                <a:effectLst>
                  <a:outerShdw blurRad="38100" dist="38100" dir="2700000" algn="tl">
                    <a:srgbClr val="000000">
                      <a:alpha val="43137"/>
                    </a:srgbClr>
                  </a:outerShdw>
                </a:effectLst>
                <a:latin typeface="+mn-lt"/>
                <a:cs typeface="+mn-cs"/>
              </a:rPr>
              <a:t>perché impariamo </a:t>
            </a:r>
          </a:p>
          <a:p>
            <a:pPr fontAlgn="auto">
              <a:spcBef>
                <a:spcPts val="0"/>
              </a:spcBef>
              <a:spcAft>
                <a:spcPts val="0"/>
              </a:spcAft>
              <a:defRPr/>
            </a:pPr>
            <a:r>
              <a:rPr lang="it-IT" sz="2800" b="1" dirty="0" smtClean="0">
                <a:solidFill>
                  <a:schemeClr val="bg1"/>
                </a:solidFill>
                <a:effectLst>
                  <a:outerShdw blurRad="38100" dist="38100" dir="2700000" algn="tl">
                    <a:srgbClr val="000000">
                      <a:alpha val="43137"/>
                    </a:srgbClr>
                  </a:outerShdw>
                </a:effectLst>
                <a:latin typeface="+mn-lt"/>
                <a:cs typeface="+mn-cs"/>
              </a:rPr>
              <a:t>a riempire questo tempo di silenzio </a:t>
            </a:r>
          </a:p>
          <a:p>
            <a:pPr fontAlgn="auto">
              <a:spcBef>
                <a:spcPts val="0"/>
              </a:spcBef>
              <a:spcAft>
                <a:spcPts val="0"/>
              </a:spcAft>
              <a:defRPr/>
            </a:pPr>
            <a:r>
              <a:rPr lang="it-IT" sz="2800" b="1" dirty="0" smtClean="0">
                <a:solidFill>
                  <a:schemeClr val="bg1"/>
                </a:solidFill>
                <a:effectLst>
                  <a:outerShdw blurRad="38100" dist="38100" dir="2700000" algn="tl">
                    <a:srgbClr val="000000">
                      <a:alpha val="43137"/>
                    </a:srgbClr>
                  </a:outerShdw>
                </a:effectLst>
                <a:latin typeface="+mn-lt"/>
                <a:cs typeface="+mn-cs"/>
              </a:rPr>
              <a:t>co</a:t>
            </a:r>
            <a:r>
              <a:rPr lang="it-IT" sz="2800" b="1" dirty="0" smtClean="0">
                <a:solidFill>
                  <a:schemeClr val="bg1"/>
                </a:solidFill>
                <a:effectLst>
                  <a:outerShdw blurRad="38100" dist="38100" dir="2700000" algn="tl">
                    <a:srgbClr val="000000">
                      <a:alpha val="43137"/>
                    </a:srgbClr>
                  </a:outerShdw>
                </a:effectLst>
                <a:latin typeface="+mn-lt"/>
                <a:cs typeface="+mn-cs"/>
              </a:rPr>
              <a:t>n gesti di carità</a:t>
            </a:r>
            <a:endParaRPr lang="it-IT" sz="2800" b="1"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descr="000.jpg"/>
          <p:cNvPicPr>
            <a:picLocks noGrp="1" noChangeAspect="1"/>
          </p:cNvPicPr>
          <p:nvPr isPhoto="1"/>
        </p:nvPicPr>
        <p:blipFill>
          <a:blip r:embed="rId2" cstate="email"/>
          <a:srcRect/>
          <a:stretch>
            <a:fillRect/>
          </a:stretch>
        </p:blipFill>
        <p:spPr bwMode="auto">
          <a:xfrm>
            <a:off x="211138" y="0"/>
            <a:ext cx="8720137" cy="6858000"/>
          </a:xfrm>
          <a:prstGeom prst="rect">
            <a:avLst/>
          </a:prstGeom>
          <a:noFill/>
          <a:ln w="9525">
            <a:noFill/>
            <a:miter lim="800000"/>
            <a:headEnd/>
            <a:tailEnd/>
          </a:ln>
        </p:spPr>
      </p:pic>
      <p:sp>
        <p:nvSpPr>
          <p:cNvPr id="30723" name="CasellaDiTesto 2"/>
          <p:cNvSpPr txBox="1">
            <a:spLocks noChangeArrowheads="1"/>
          </p:cNvSpPr>
          <p:nvPr/>
        </p:nvSpPr>
        <p:spPr bwMode="auto">
          <a:xfrm>
            <a:off x="438150" y="2154238"/>
            <a:ext cx="8281988" cy="4524375"/>
          </a:xfrm>
          <a:prstGeom prst="rect">
            <a:avLst/>
          </a:prstGeom>
          <a:solidFill>
            <a:srgbClr val="FFFFFF">
              <a:alpha val="74117"/>
            </a:srgbClr>
          </a:solidFill>
          <a:ln w="9525">
            <a:noFill/>
            <a:miter lim="800000"/>
            <a:headEnd/>
            <a:tailEnd/>
          </a:ln>
        </p:spPr>
        <p:txBody>
          <a:bodyPr>
            <a:spAutoFit/>
          </a:bodyPr>
          <a:lstStyle/>
          <a:p>
            <a:r>
              <a:rPr lang="it-IT" sz="2400">
                <a:latin typeface="Calibri" pitchFamily="34" charset="0"/>
              </a:rPr>
              <a:t>Hanno ucciso il santo, il giusto, l’innocente, ma Egli ha vinto. Il male non ha l’ultima parola. Nemmeno nella tua vita il male avrà l’ultima parola, perché il tuo Amico che ti ama vuole trionfare in te. Il tuo Salvatore vive (</a:t>
            </a:r>
            <a:r>
              <a:rPr lang="it-IT" sz="2400" i="1">
                <a:latin typeface="Calibri" pitchFamily="34" charset="0"/>
              </a:rPr>
              <a:t>CV</a:t>
            </a:r>
            <a:r>
              <a:rPr lang="it-IT" sz="2400">
                <a:latin typeface="Calibri" pitchFamily="34" charset="0"/>
              </a:rPr>
              <a:t>, 126).</a:t>
            </a:r>
          </a:p>
          <a:p>
            <a:endParaRPr lang="it-IT" sz="1400">
              <a:latin typeface="Calibri" pitchFamily="34" charset="0"/>
            </a:endParaRPr>
          </a:p>
          <a:p>
            <a:r>
              <a:rPr lang="it-IT" sz="2400">
                <a:latin typeface="Calibri" pitchFamily="34" charset="0"/>
              </a:rPr>
              <a:t>Se Egli vive, questo è una garanzia che il bene può farsi strada nella nostra vita, e che le nostre fatiche serviranno a qualcosa. Allora possiamo smettere di lamentarci e guardare avanti, perché con Lui si può sempre guardare avanti. Questa è la sicurezza che abbiamo. Gesù è l’eterno vivente. Aggrappati a Lui, vivremo e attraverseremo indenni tutte le forme di morte e di violenza che si nascondono lungo il cammino (</a:t>
            </a:r>
            <a:r>
              <a:rPr lang="it-IT" sz="2400" i="1">
                <a:latin typeface="Calibri" pitchFamily="34" charset="0"/>
              </a:rPr>
              <a:t>CV</a:t>
            </a:r>
            <a:r>
              <a:rPr lang="it-IT" sz="2400">
                <a:latin typeface="Calibri" pitchFamily="34" charset="0"/>
              </a:rPr>
              <a:t>, 127).</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1" descr="000.jpg"/>
          <p:cNvPicPr>
            <a:picLocks noGrp="1" noChangeAspect="1"/>
          </p:cNvPicPr>
          <p:nvPr isPhoto="1"/>
        </p:nvPicPr>
        <p:blipFill>
          <a:blip r:embed="rId2" cstate="email"/>
          <a:srcRect/>
          <a:stretch>
            <a:fillRect/>
          </a:stretch>
        </p:blipFill>
        <p:spPr bwMode="auto">
          <a:xfrm>
            <a:off x="211138" y="0"/>
            <a:ext cx="8720137" cy="6858000"/>
          </a:xfrm>
          <a:prstGeom prst="rect">
            <a:avLst/>
          </a:prstGeom>
          <a:noFill/>
          <a:ln w="9525">
            <a:noFill/>
            <a:miter lim="800000"/>
            <a:headEnd/>
            <a:tailEnd/>
          </a:ln>
        </p:spPr>
      </p:pic>
      <p:sp>
        <p:nvSpPr>
          <p:cNvPr id="3" name="CasellaDiTesto 2"/>
          <p:cNvSpPr txBox="1"/>
          <p:nvPr/>
        </p:nvSpPr>
        <p:spPr>
          <a:xfrm>
            <a:off x="425450" y="163513"/>
            <a:ext cx="8280400" cy="6478587"/>
          </a:xfrm>
          <a:prstGeom prst="rect">
            <a:avLst/>
          </a:prstGeom>
          <a:solidFill>
            <a:srgbClr val="F8F8F8">
              <a:alpha val="74118"/>
            </a:srgbClr>
          </a:solidFill>
        </p:spPr>
        <p:txBody>
          <a:bodyPr>
            <a:spAutoFit/>
          </a:bodyPr>
          <a:lstStyle/>
          <a:p>
            <a:pPr fontAlgn="auto">
              <a:spcBef>
                <a:spcPts val="0"/>
              </a:spcBef>
              <a:spcAft>
                <a:spcPts val="0"/>
              </a:spcAft>
              <a:defRPr/>
            </a:pPr>
            <a:r>
              <a:rPr lang="it-IT" sz="2300" dirty="0">
                <a:latin typeface="+mn-lt"/>
                <a:cs typeface="+mn-cs"/>
              </a:rPr>
              <a:t>La </a:t>
            </a:r>
            <a:r>
              <a:rPr lang="it-IT" sz="2300" b="1" dirty="0">
                <a:latin typeface="+mn-lt"/>
                <a:cs typeface="+mn-cs"/>
              </a:rPr>
              <a:t>Basilica della </a:t>
            </a:r>
            <a:r>
              <a:rPr lang="it-IT" sz="2300" b="1" dirty="0" err="1">
                <a:latin typeface="+mn-lt"/>
                <a:cs typeface="+mn-cs"/>
              </a:rPr>
              <a:t>Sagrada</a:t>
            </a:r>
            <a:r>
              <a:rPr lang="it-IT" sz="2300" b="1" dirty="0">
                <a:latin typeface="+mn-lt"/>
                <a:cs typeface="+mn-cs"/>
              </a:rPr>
              <a:t> </a:t>
            </a:r>
            <a:r>
              <a:rPr lang="it-IT" sz="2300" b="1" dirty="0" err="1">
                <a:latin typeface="+mn-lt"/>
                <a:cs typeface="+mn-cs"/>
              </a:rPr>
              <a:t>Familia</a:t>
            </a:r>
            <a:r>
              <a:rPr lang="it-IT" sz="2300" dirty="0">
                <a:latin typeface="+mn-lt"/>
                <a:cs typeface="+mn-cs"/>
              </a:rPr>
              <a:t>, a Barcellona, ha una facciata  interamente dedicata alla Passione di Cristo.  </a:t>
            </a:r>
            <a:r>
              <a:rPr lang="it-IT" sz="2300" dirty="0" err="1">
                <a:latin typeface="+mn-lt"/>
                <a:cs typeface="+mn-cs"/>
              </a:rPr>
              <a:t>Antoni</a:t>
            </a:r>
            <a:r>
              <a:rPr lang="it-IT" sz="2300" dirty="0">
                <a:latin typeface="+mn-lt"/>
                <a:cs typeface="+mn-cs"/>
              </a:rPr>
              <a:t> </a:t>
            </a:r>
            <a:r>
              <a:rPr lang="it-IT" sz="2300" dirty="0" err="1">
                <a:latin typeface="+mn-lt"/>
                <a:cs typeface="+mn-cs"/>
              </a:rPr>
              <a:t>Gaudì</a:t>
            </a:r>
            <a:r>
              <a:rPr lang="it-IT" sz="2300" dirty="0">
                <a:latin typeface="+mn-lt"/>
                <a:cs typeface="+mn-cs"/>
              </a:rPr>
              <a:t> propone in questo modo la </a:t>
            </a:r>
            <a:r>
              <a:rPr lang="it-IT" sz="2300" b="1" dirty="0">
                <a:latin typeface="+mn-lt"/>
                <a:cs typeface="+mn-cs"/>
              </a:rPr>
              <a:t>riflessione sulla sofferenza di Cristo come riscatto per i peccati degli uomini</a:t>
            </a:r>
            <a:r>
              <a:rPr lang="it-IT" sz="2300" dirty="0">
                <a:latin typeface="+mn-lt"/>
                <a:cs typeface="+mn-cs"/>
              </a:rPr>
              <a:t>. </a:t>
            </a:r>
          </a:p>
          <a:p>
            <a:pPr fontAlgn="auto">
              <a:spcBef>
                <a:spcPts val="0"/>
              </a:spcBef>
              <a:spcAft>
                <a:spcPts val="0"/>
              </a:spcAft>
              <a:defRPr/>
            </a:pPr>
            <a:r>
              <a:rPr lang="it-IT" sz="2300" dirty="0">
                <a:latin typeface="+mn-lt"/>
                <a:cs typeface="+mn-cs"/>
              </a:rPr>
              <a:t>Le linee semplici della pietra nuda, senza ornamenti, somigliano a uno scheletro. E si sposano perfettamente con lo stile delle sculture, dalle forme angolari , adatte a riprodurre un effetto drammatico. </a:t>
            </a:r>
          </a:p>
          <a:p>
            <a:pPr fontAlgn="auto">
              <a:spcBef>
                <a:spcPts val="0"/>
              </a:spcBef>
              <a:spcAft>
                <a:spcPts val="0"/>
              </a:spcAft>
              <a:defRPr/>
            </a:pPr>
            <a:endParaRPr lang="it-IT" sz="2300" dirty="0">
              <a:latin typeface="+mn-lt"/>
              <a:cs typeface="+mn-cs"/>
            </a:endParaRPr>
          </a:p>
          <a:p>
            <a:pPr fontAlgn="auto">
              <a:spcBef>
                <a:spcPts val="0"/>
              </a:spcBef>
              <a:spcAft>
                <a:spcPts val="0"/>
              </a:spcAft>
              <a:defRPr/>
            </a:pPr>
            <a:r>
              <a:rPr lang="it-IT" sz="2300" dirty="0" err="1">
                <a:latin typeface="+mn-lt"/>
                <a:cs typeface="+mn-cs"/>
              </a:rPr>
              <a:t>Gaudì</a:t>
            </a:r>
            <a:r>
              <a:rPr lang="it-IT" sz="2300" dirty="0">
                <a:latin typeface="+mn-lt"/>
                <a:cs typeface="+mn-cs"/>
              </a:rPr>
              <a:t> stesso descrisse la sua concezione della facciata della Passione in questo modo: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«Qualcuno ha trovato questa porta troppo stravagante,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ma voglio fare paura, e per ottenerlo non risparmio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il chiaroscuro, in modo che, entrando e uscendo,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tutto assuma un effetto più cupo.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Inoltre, sono disposto a sacrificare la stessa costruzione,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a rompere archi e tagliare colonne al fine di dare un'idea </a:t>
            </a:r>
          </a:p>
          <a:p>
            <a:pPr algn="ctr" fontAlgn="auto">
              <a:spcBef>
                <a:spcPts val="0"/>
              </a:spcBef>
              <a:spcAft>
                <a:spcPts val="0"/>
              </a:spcAft>
              <a:defRPr/>
            </a:pPr>
            <a:r>
              <a:rPr lang="it-IT" sz="2600" b="1" dirty="0">
                <a:solidFill>
                  <a:srgbClr val="0070C0"/>
                </a:solidFill>
                <a:effectLst>
                  <a:outerShdw blurRad="38100" dist="38100" dir="2700000" algn="tl">
                    <a:srgbClr val="000000">
                      <a:alpha val="43137"/>
                    </a:srgbClr>
                  </a:outerShdw>
                </a:effectLst>
                <a:latin typeface="+mn-lt"/>
                <a:cs typeface="+mn-cs"/>
              </a:rPr>
              <a:t>di come sia cruento il sacrificio».</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1" descr="000.jpg"/>
          <p:cNvPicPr>
            <a:picLocks noGrp="1" noChangeAspect="1"/>
          </p:cNvPicPr>
          <p:nvPr isPhoto="1"/>
        </p:nvPicPr>
        <p:blipFill>
          <a:blip r:embed="rId2" cstate="email"/>
          <a:srcRect/>
          <a:stretch>
            <a:fillRect/>
          </a:stretch>
        </p:blipFill>
        <p:spPr bwMode="auto">
          <a:xfrm>
            <a:off x="211138" y="0"/>
            <a:ext cx="8720137"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1" descr="la_sagrada_familia-ultima-cena-0.jpg"/>
          <p:cNvPicPr>
            <a:picLocks noChangeAspect="1"/>
          </p:cNvPicPr>
          <p:nvPr/>
        </p:nvPicPr>
        <p:blipFill>
          <a:blip r:embed="rId2" cstate="email"/>
          <a:srcRect/>
          <a:stretch>
            <a:fillRect/>
          </a:stretch>
        </p:blipFill>
        <p:spPr bwMode="auto">
          <a:xfrm>
            <a:off x="0" y="1428750"/>
            <a:ext cx="6227763" cy="5456238"/>
          </a:xfrm>
          <a:prstGeom prst="rect">
            <a:avLst/>
          </a:prstGeom>
          <a:noFill/>
          <a:ln w="9525">
            <a:noFill/>
            <a:miter lim="800000"/>
            <a:headEnd/>
            <a:tailEnd/>
          </a:ln>
        </p:spPr>
      </p:pic>
      <p:sp>
        <p:nvSpPr>
          <p:cNvPr id="5123" name="CasellaDiTesto 2"/>
          <p:cNvSpPr txBox="1">
            <a:spLocks noChangeArrowheads="1"/>
          </p:cNvSpPr>
          <p:nvPr/>
        </p:nvSpPr>
        <p:spPr bwMode="auto">
          <a:xfrm>
            <a:off x="323850" y="260350"/>
            <a:ext cx="4248150" cy="769441"/>
          </a:xfrm>
          <a:prstGeom prst="rect">
            <a:avLst/>
          </a:prstGeom>
          <a:noFill/>
          <a:ln w="9525">
            <a:noFill/>
            <a:miter lim="800000"/>
            <a:headEnd/>
            <a:tailEnd/>
          </a:ln>
        </p:spPr>
        <p:txBody>
          <a:bodyPr wrap="square">
            <a:spAutoFit/>
          </a:bodyPr>
          <a:lstStyle/>
          <a:p>
            <a:r>
              <a:rPr lang="it-IT" sz="4400" b="1" dirty="0">
                <a:latin typeface="+mn-lt"/>
              </a:rPr>
              <a:t>Primo momento</a:t>
            </a:r>
            <a:endParaRPr lang="it-IT" b="1" dirty="0">
              <a:latin typeface="+mn-lt"/>
            </a:endParaRPr>
          </a:p>
        </p:txBody>
      </p:sp>
      <p:sp>
        <p:nvSpPr>
          <p:cNvPr id="5124" name="CasellaDiTesto 4"/>
          <p:cNvSpPr txBox="1">
            <a:spLocks noChangeArrowheads="1"/>
          </p:cNvSpPr>
          <p:nvPr/>
        </p:nvSpPr>
        <p:spPr bwMode="auto">
          <a:xfrm>
            <a:off x="6156325" y="1724025"/>
            <a:ext cx="2916238" cy="5018088"/>
          </a:xfrm>
          <a:prstGeom prst="rect">
            <a:avLst/>
          </a:prstGeom>
          <a:noFill/>
          <a:ln w="9525">
            <a:noFill/>
            <a:miter lim="800000"/>
            <a:headEnd/>
            <a:tailEnd/>
          </a:ln>
        </p:spPr>
        <p:txBody>
          <a:bodyPr>
            <a:spAutoFit/>
          </a:bodyPr>
          <a:lstStyle/>
          <a:p>
            <a:pPr algn="r"/>
            <a:r>
              <a:rPr lang="it-IT" sz="2000" dirty="0" smtClean="0">
                <a:latin typeface="Calibri" pitchFamily="34" charset="0"/>
              </a:rPr>
              <a:t>Il </a:t>
            </a:r>
            <a:r>
              <a:rPr lang="it-IT" sz="2000" dirty="0">
                <a:latin typeface="Calibri" pitchFamily="34" charset="0"/>
              </a:rPr>
              <a:t>Signore Gesù, nella notte in cui veniva tradito, prese del pane e, dopo aver reso grazie, lo spezzò e disse: "Questo è il mio corpo, che è per voi; fate questo in memoria di me". Allo stesso modo, dopo aver cenato, prese anche il calice, dicendo: "Questo calice è la nuova alleanza nel mio sangue; fate questo, ogni volta </a:t>
            </a:r>
          </a:p>
          <a:p>
            <a:pPr algn="r"/>
            <a:r>
              <a:rPr lang="it-IT" sz="2000" dirty="0">
                <a:latin typeface="Calibri" pitchFamily="34" charset="0"/>
              </a:rPr>
              <a:t>che ne bevete, </a:t>
            </a:r>
          </a:p>
          <a:p>
            <a:pPr algn="r"/>
            <a:r>
              <a:rPr lang="it-IT" sz="2000" dirty="0">
                <a:latin typeface="Calibri" pitchFamily="34" charset="0"/>
              </a:rPr>
              <a:t>in memoria di </a:t>
            </a:r>
            <a:r>
              <a:rPr lang="it-IT" sz="2000" dirty="0" smtClean="0">
                <a:latin typeface="Calibri" pitchFamily="34" charset="0"/>
              </a:rPr>
              <a:t>me”. </a:t>
            </a:r>
            <a:endParaRPr lang="it-IT" sz="2000" dirty="0">
              <a:latin typeface="Calibri" pitchFamily="34" charset="0"/>
            </a:endParaRPr>
          </a:p>
          <a:p>
            <a:pPr algn="r"/>
            <a:r>
              <a:rPr lang="it-IT" sz="2000" dirty="0">
                <a:latin typeface="Calibri" pitchFamily="34" charset="0"/>
              </a:rPr>
              <a:t>(1Cor 11,23-25</a:t>
            </a:r>
            <a:r>
              <a:rPr lang="it-IT" sz="2000" dirty="0" smtClean="0">
                <a:latin typeface="Calibri" pitchFamily="34" charset="0"/>
              </a:rPr>
              <a:t>)</a:t>
            </a:r>
            <a:endParaRPr lang="it-IT" sz="2000" dirty="0">
              <a:latin typeface="Calibri" pitchFamily="34" charset="0"/>
            </a:endParaRPr>
          </a:p>
        </p:txBody>
      </p:sp>
      <p:sp>
        <p:nvSpPr>
          <p:cNvPr id="5125"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IL SACRAMENTO DEL SACRIFICIO</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descr="001.jpg"/>
          <p:cNvPicPr>
            <a:picLocks noGrp="1" noChangeAspect="1"/>
          </p:cNvPicPr>
          <p:nvPr isPhoto="1"/>
        </p:nvPicPr>
        <p:blipFill>
          <a:blip r:embed="rId2" cstate="email"/>
          <a:srcRect/>
          <a:stretch>
            <a:fillRect/>
          </a:stretch>
        </p:blipFill>
        <p:spPr bwMode="auto">
          <a:xfrm>
            <a:off x="4211638" y="0"/>
            <a:ext cx="4932362" cy="6881813"/>
          </a:xfrm>
          <a:prstGeom prst="rect">
            <a:avLst/>
          </a:prstGeom>
          <a:noFill/>
          <a:ln w="9525">
            <a:noFill/>
            <a:miter lim="800000"/>
            <a:headEnd/>
            <a:tailEnd/>
          </a:ln>
        </p:spPr>
      </p:pic>
      <p:sp>
        <p:nvSpPr>
          <p:cNvPr id="6147" name="CasellaDiTesto 2"/>
          <p:cNvSpPr txBox="1">
            <a:spLocks noChangeArrowheads="1"/>
          </p:cNvSpPr>
          <p:nvPr/>
        </p:nvSpPr>
        <p:spPr bwMode="auto">
          <a:xfrm>
            <a:off x="122238" y="476250"/>
            <a:ext cx="3959225" cy="6124575"/>
          </a:xfrm>
          <a:prstGeom prst="rect">
            <a:avLst/>
          </a:prstGeom>
          <a:noFill/>
          <a:ln w="9525">
            <a:noFill/>
            <a:miter lim="800000"/>
            <a:headEnd/>
            <a:tailEnd/>
          </a:ln>
        </p:spPr>
        <p:txBody>
          <a:bodyPr>
            <a:spAutoFit/>
          </a:bodyPr>
          <a:lstStyle/>
          <a:p>
            <a:r>
              <a:rPr lang="it-IT" sz="2800" b="1" i="1">
                <a:latin typeface="Calibri" pitchFamily="34" charset="0"/>
              </a:rPr>
              <a:t>«Nella notte in cui veniva tradito» </a:t>
            </a:r>
          </a:p>
          <a:p>
            <a:endParaRPr lang="it-IT" sz="2800">
              <a:latin typeface="Calibri" pitchFamily="34" charset="0"/>
            </a:endParaRPr>
          </a:p>
          <a:p>
            <a:r>
              <a:rPr lang="it-IT" sz="2800">
                <a:latin typeface="Calibri" pitchFamily="34" charset="0"/>
              </a:rPr>
              <a:t>Il riferimento è a Giuda ed è a tutti noi. Il Signore dona il suo corpo e il suo sangue a coloro che lo tradiranno, fuggiranno, lo rinnegheranno. I nostri tradimenti, le fughe, le infedeltà degli uomini, non possono che esaltare la grandezza del suo amore.</a:t>
            </a:r>
          </a:p>
        </p:txBody>
      </p:sp>
      <p:sp>
        <p:nvSpPr>
          <p:cNvPr id="4" name="CasellaDiTesto 3"/>
          <p:cNvSpPr txBox="1"/>
          <p:nvPr/>
        </p:nvSpPr>
        <p:spPr>
          <a:xfrm>
            <a:off x="5867400" y="4797425"/>
            <a:ext cx="2808288" cy="1816100"/>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per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i sacerdoti e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i cristiani di tutto il mondo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1" descr="002.jpeg"/>
          <p:cNvPicPr>
            <a:picLocks noGrp="1" noChangeAspect="1"/>
          </p:cNvPicPr>
          <p:nvPr isPhoto="1"/>
        </p:nvPicPr>
        <p:blipFill>
          <a:blip r:embed="rId2" cstate="email"/>
          <a:srcRect/>
          <a:stretch>
            <a:fillRect/>
          </a:stretch>
        </p:blipFill>
        <p:spPr bwMode="auto">
          <a:xfrm>
            <a:off x="3382963" y="1400175"/>
            <a:ext cx="5761037" cy="5457825"/>
          </a:xfrm>
          <a:prstGeom prst="rect">
            <a:avLst/>
          </a:prstGeom>
          <a:noFill/>
          <a:ln w="9525">
            <a:noFill/>
            <a:miter lim="800000"/>
            <a:headEnd/>
            <a:tailEnd/>
          </a:ln>
        </p:spPr>
      </p:pic>
      <p:sp>
        <p:nvSpPr>
          <p:cNvPr id="7171" name="CasellaDiTesto 2"/>
          <p:cNvSpPr txBox="1">
            <a:spLocks noChangeArrowheads="1"/>
          </p:cNvSpPr>
          <p:nvPr/>
        </p:nvSpPr>
        <p:spPr bwMode="auto">
          <a:xfrm>
            <a:off x="323850" y="260350"/>
            <a:ext cx="4608190" cy="769441"/>
          </a:xfrm>
          <a:prstGeom prst="rect">
            <a:avLst/>
          </a:prstGeom>
          <a:noFill/>
          <a:ln w="9525">
            <a:noFill/>
            <a:miter lim="800000"/>
            <a:headEnd/>
            <a:tailEnd/>
          </a:ln>
        </p:spPr>
        <p:txBody>
          <a:bodyPr wrap="square">
            <a:spAutoFit/>
          </a:bodyPr>
          <a:lstStyle/>
          <a:p>
            <a:r>
              <a:rPr lang="it-IT" sz="4400" b="1" dirty="0">
                <a:latin typeface="+mn-lt"/>
              </a:rPr>
              <a:t>Secondo momento</a:t>
            </a:r>
          </a:p>
        </p:txBody>
      </p:sp>
      <p:sp>
        <p:nvSpPr>
          <p:cNvPr id="7172"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IL BACIO </a:t>
            </a:r>
            <a:r>
              <a:rPr lang="it-IT" sz="2800" b="1" dirty="0" err="1">
                <a:latin typeface="+mn-lt"/>
              </a:rPr>
              <a:t>DI</a:t>
            </a:r>
            <a:r>
              <a:rPr lang="it-IT" sz="2800" b="1" dirty="0">
                <a:latin typeface="+mn-lt"/>
              </a:rPr>
              <a:t> GIUDA</a:t>
            </a:r>
          </a:p>
        </p:txBody>
      </p:sp>
      <p:sp>
        <p:nvSpPr>
          <p:cNvPr id="7173" name="CasellaDiTesto 4"/>
          <p:cNvSpPr txBox="1">
            <a:spLocks noChangeArrowheads="1"/>
          </p:cNvSpPr>
          <p:nvPr/>
        </p:nvSpPr>
        <p:spPr bwMode="auto">
          <a:xfrm>
            <a:off x="122238" y="1693863"/>
            <a:ext cx="3154362" cy="4830762"/>
          </a:xfrm>
          <a:prstGeom prst="rect">
            <a:avLst/>
          </a:prstGeom>
          <a:noFill/>
          <a:ln w="9525">
            <a:noFill/>
            <a:miter lim="800000"/>
            <a:headEnd/>
            <a:tailEnd/>
          </a:ln>
        </p:spPr>
        <p:txBody>
          <a:bodyPr>
            <a:spAutoFit/>
          </a:bodyPr>
          <a:lstStyle/>
          <a:p>
            <a:r>
              <a:rPr lang="it-IT" sz="2400" dirty="0">
                <a:latin typeface="Calibri" pitchFamily="34" charset="0"/>
              </a:rPr>
              <a:t>Il traditore aveva dato loro un segno, dicendo: "Quello che bacerò, è lui; arrestatelo!". </a:t>
            </a:r>
            <a:r>
              <a:rPr lang="it-IT" sz="2400" dirty="0" smtClean="0">
                <a:latin typeface="Calibri" pitchFamily="34" charset="0"/>
              </a:rPr>
              <a:t>Subito </a:t>
            </a:r>
            <a:r>
              <a:rPr lang="it-IT" sz="2400" dirty="0">
                <a:latin typeface="Calibri" pitchFamily="34" charset="0"/>
              </a:rPr>
              <a:t>si avvicinò a Gesù e disse: "Salve, </a:t>
            </a:r>
            <a:r>
              <a:rPr lang="it-IT" sz="2400" dirty="0" err="1">
                <a:latin typeface="Calibri" pitchFamily="34" charset="0"/>
              </a:rPr>
              <a:t>Rabbì</a:t>
            </a:r>
            <a:r>
              <a:rPr lang="it-IT" sz="2400" dirty="0">
                <a:latin typeface="Calibri" pitchFamily="34" charset="0"/>
              </a:rPr>
              <a:t>!". E lo baciò. </a:t>
            </a:r>
            <a:r>
              <a:rPr lang="it-IT" sz="2400" dirty="0" smtClean="0">
                <a:latin typeface="Calibri" pitchFamily="34" charset="0"/>
              </a:rPr>
              <a:t>E </a:t>
            </a:r>
            <a:r>
              <a:rPr lang="it-IT" sz="2400" dirty="0">
                <a:latin typeface="Calibri" pitchFamily="34" charset="0"/>
              </a:rPr>
              <a:t>Gesù gli disse: "Amico, per questo sei qui!". Allora si fecero avanti, misero le mani addosso a Gesù e lo arrestarono.</a:t>
            </a:r>
          </a:p>
          <a:p>
            <a:pPr algn="r"/>
            <a:r>
              <a:rPr lang="it-IT" sz="2000" dirty="0">
                <a:latin typeface="Calibri" pitchFamily="34" charset="0"/>
              </a:rPr>
              <a:t>(Mt 26,48-50)</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1" descr="002.jpeg"/>
          <p:cNvPicPr>
            <a:picLocks noGrp="1" noChangeAspect="1"/>
          </p:cNvPicPr>
          <p:nvPr isPhoto="1"/>
        </p:nvPicPr>
        <p:blipFill>
          <a:blip r:embed="rId2" cstate="email">
            <a:lum bright="-10000"/>
          </a:blip>
          <a:srcRect/>
          <a:stretch>
            <a:fillRect/>
          </a:stretch>
        </p:blipFill>
        <p:spPr bwMode="auto">
          <a:xfrm>
            <a:off x="5286375" y="0"/>
            <a:ext cx="3857625" cy="6858000"/>
          </a:xfrm>
          <a:prstGeom prst="rect">
            <a:avLst/>
          </a:prstGeom>
          <a:noFill/>
          <a:ln w="9525">
            <a:noFill/>
            <a:miter lim="800000"/>
            <a:headEnd/>
            <a:tailEnd/>
          </a:ln>
        </p:spPr>
      </p:pic>
      <p:sp>
        <p:nvSpPr>
          <p:cNvPr id="8195" name="CasellaDiTesto 4"/>
          <p:cNvSpPr txBox="1">
            <a:spLocks noChangeArrowheads="1"/>
          </p:cNvSpPr>
          <p:nvPr/>
        </p:nvSpPr>
        <p:spPr bwMode="auto">
          <a:xfrm>
            <a:off x="136525" y="836613"/>
            <a:ext cx="4954588" cy="4894262"/>
          </a:xfrm>
          <a:prstGeom prst="rect">
            <a:avLst/>
          </a:prstGeom>
          <a:noFill/>
          <a:ln w="9525">
            <a:noFill/>
            <a:miter lim="800000"/>
            <a:headEnd/>
            <a:tailEnd/>
          </a:ln>
        </p:spPr>
        <p:txBody>
          <a:bodyPr>
            <a:spAutoFit/>
          </a:bodyPr>
          <a:lstStyle/>
          <a:p>
            <a:r>
              <a:rPr lang="it-IT" sz="2400">
                <a:latin typeface="Calibri" pitchFamily="34" charset="0"/>
              </a:rPr>
              <a:t>Com’è stata la vita di Giuda, noi non lo sappiamo. Un ragazzo normale, forse, e anche con inquietudini, perché il Signore lo ha chiamato ad essere discepolo. Era debole nel discepolato, ma Gesù lo amava. Poi il Vangelo ci fa capire che gli piacevano i soldi. L’amore al denaro lo aveva portato fuori dalle regole; a rubare, e da rubare a tradire c’è un passo, piccolino. Chi ama troppo i soldi tradisce per averne di più, sempre: è una regola, è un dato di fatto.</a:t>
            </a:r>
          </a:p>
        </p:txBody>
      </p:sp>
      <p:sp>
        <p:nvSpPr>
          <p:cNvPr id="6" name="CasellaDiTesto 5"/>
          <p:cNvSpPr txBox="1"/>
          <p:nvPr/>
        </p:nvSpPr>
        <p:spPr>
          <a:xfrm>
            <a:off x="5795963" y="4868863"/>
            <a:ext cx="3097212" cy="1816100"/>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ché il Signore rinsaldi la nostra debole fede</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1" descr="003.jpg"/>
          <p:cNvPicPr>
            <a:picLocks noGrp="1" noChangeAspect="1"/>
          </p:cNvPicPr>
          <p:nvPr isPhoto="1"/>
        </p:nvPicPr>
        <p:blipFill>
          <a:blip r:embed="rId2" cstate="email">
            <a:lum bright="-20000"/>
          </a:blip>
          <a:srcRect/>
          <a:stretch>
            <a:fillRect/>
          </a:stretch>
        </p:blipFill>
        <p:spPr bwMode="auto">
          <a:xfrm>
            <a:off x="0" y="1400175"/>
            <a:ext cx="6048375" cy="5457825"/>
          </a:xfrm>
          <a:prstGeom prst="rect">
            <a:avLst/>
          </a:prstGeom>
          <a:noFill/>
          <a:ln w="9525">
            <a:noFill/>
            <a:miter lim="800000"/>
            <a:headEnd/>
            <a:tailEnd/>
          </a:ln>
        </p:spPr>
      </p:pic>
      <p:sp>
        <p:nvSpPr>
          <p:cNvPr id="9219" name="CasellaDiTesto 2"/>
          <p:cNvSpPr txBox="1">
            <a:spLocks noChangeArrowheads="1"/>
          </p:cNvSpPr>
          <p:nvPr/>
        </p:nvSpPr>
        <p:spPr bwMode="auto">
          <a:xfrm>
            <a:off x="323850" y="260350"/>
            <a:ext cx="3888110" cy="769441"/>
          </a:xfrm>
          <a:prstGeom prst="rect">
            <a:avLst/>
          </a:prstGeom>
          <a:noFill/>
          <a:ln w="9525">
            <a:noFill/>
            <a:miter lim="800000"/>
            <a:headEnd/>
            <a:tailEnd/>
          </a:ln>
        </p:spPr>
        <p:txBody>
          <a:bodyPr wrap="square">
            <a:spAutoFit/>
          </a:bodyPr>
          <a:lstStyle/>
          <a:p>
            <a:r>
              <a:rPr lang="it-IT" sz="4400" b="1" dirty="0">
                <a:latin typeface="+mn-lt"/>
              </a:rPr>
              <a:t>Terzo momento</a:t>
            </a:r>
          </a:p>
        </p:txBody>
      </p:sp>
      <p:sp>
        <p:nvSpPr>
          <p:cNvPr id="9220" name="CasellaDiTesto 3"/>
          <p:cNvSpPr txBox="1">
            <a:spLocks noChangeArrowheads="1"/>
          </p:cNvSpPr>
          <p:nvPr/>
        </p:nvSpPr>
        <p:spPr bwMode="auto">
          <a:xfrm>
            <a:off x="3708400" y="1044575"/>
            <a:ext cx="5256213" cy="523220"/>
          </a:xfrm>
          <a:prstGeom prst="rect">
            <a:avLst/>
          </a:prstGeom>
          <a:solidFill>
            <a:schemeClr val="bg1"/>
          </a:solidFill>
          <a:ln w="9525">
            <a:solidFill>
              <a:schemeClr val="accent1"/>
            </a:solidFill>
            <a:miter lim="800000"/>
            <a:headEnd/>
            <a:tailEnd/>
          </a:ln>
        </p:spPr>
        <p:txBody>
          <a:bodyPr>
            <a:spAutoFit/>
          </a:bodyPr>
          <a:lstStyle/>
          <a:p>
            <a:pPr algn="ctr"/>
            <a:r>
              <a:rPr lang="it-IT" sz="2800" b="1" dirty="0">
                <a:latin typeface="+mn-lt"/>
              </a:rPr>
              <a:t>IL RINNEGAMENTO </a:t>
            </a:r>
            <a:r>
              <a:rPr lang="it-IT" sz="2800" b="1" dirty="0" err="1">
                <a:latin typeface="+mn-lt"/>
              </a:rPr>
              <a:t>DI</a:t>
            </a:r>
            <a:r>
              <a:rPr lang="it-IT" sz="2800" b="1" dirty="0">
                <a:latin typeface="+mn-lt"/>
              </a:rPr>
              <a:t> PIETRO</a:t>
            </a:r>
          </a:p>
        </p:txBody>
      </p:sp>
      <p:sp>
        <p:nvSpPr>
          <p:cNvPr id="9221" name="CasellaDiTesto 4"/>
          <p:cNvSpPr txBox="1">
            <a:spLocks noChangeArrowheads="1"/>
          </p:cNvSpPr>
          <p:nvPr/>
        </p:nvSpPr>
        <p:spPr bwMode="auto">
          <a:xfrm>
            <a:off x="6084888" y="2409825"/>
            <a:ext cx="2987675" cy="3322638"/>
          </a:xfrm>
          <a:prstGeom prst="rect">
            <a:avLst/>
          </a:prstGeom>
          <a:noFill/>
          <a:ln w="9525">
            <a:noFill/>
            <a:miter lim="800000"/>
            <a:headEnd/>
            <a:tailEnd/>
          </a:ln>
        </p:spPr>
        <p:txBody>
          <a:bodyPr>
            <a:spAutoFit/>
          </a:bodyPr>
          <a:lstStyle/>
          <a:p>
            <a:pPr algn="r"/>
            <a:r>
              <a:rPr lang="it-IT" sz="2400">
                <a:latin typeface="Calibri" pitchFamily="34" charset="0"/>
              </a:rPr>
              <a:t>Una giovane serva gli si avvicinò e disse: "Anche tu eri con Gesù, il Galileo!". Ma egli negò davanti </a:t>
            </a:r>
          </a:p>
          <a:p>
            <a:pPr algn="r"/>
            <a:r>
              <a:rPr lang="it-IT" sz="2400">
                <a:latin typeface="Calibri" pitchFamily="34" charset="0"/>
              </a:rPr>
              <a:t>a tutti dicendo: "Non capisco che cosa dici". </a:t>
            </a:r>
          </a:p>
          <a:p>
            <a:pPr algn="r"/>
            <a:endParaRPr lang="it-IT" sz="2000">
              <a:latin typeface="Calibri" pitchFamily="34" charset="0"/>
            </a:endParaRPr>
          </a:p>
          <a:p>
            <a:pPr algn="r"/>
            <a:r>
              <a:rPr lang="it-IT" sz="2200">
                <a:latin typeface="Calibri" pitchFamily="34" charset="0"/>
              </a:rPr>
              <a:t>(Mt 26, 69-70)</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1" descr="003.jpg"/>
          <p:cNvPicPr>
            <a:picLocks noGrp="1" noChangeAspect="1"/>
          </p:cNvPicPr>
          <p:nvPr isPhoto="1"/>
        </p:nvPicPr>
        <p:blipFill>
          <a:blip r:embed="rId2" cstate="email">
            <a:lum bright="-20000"/>
          </a:blip>
          <a:srcRect/>
          <a:stretch>
            <a:fillRect/>
          </a:stretch>
        </p:blipFill>
        <p:spPr bwMode="auto">
          <a:xfrm>
            <a:off x="5116513" y="0"/>
            <a:ext cx="4027487" cy="6858000"/>
          </a:xfrm>
          <a:prstGeom prst="rect">
            <a:avLst/>
          </a:prstGeom>
          <a:noFill/>
          <a:ln w="9525">
            <a:noFill/>
            <a:miter lim="800000"/>
            <a:headEnd/>
            <a:tailEnd/>
          </a:ln>
        </p:spPr>
      </p:pic>
      <p:sp>
        <p:nvSpPr>
          <p:cNvPr id="5" name="CasellaDiTesto 4"/>
          <p:cNvSpPr txBox="1"/>
          <p:nvPr/>
        </p:nvSpPr>
        <p:spPr>
          <a:xfrm>
            <a:off x="323850" y="549275"/>
            <a:ext cx="4608513" cy="6062663"/>
          </a:xfrm>
          <a:prstGeom prst="rect">
            <a:avLst/>
          </a:prstGeom>
          <a:noFill/>
        </p:spPr>
        <p:txBody>
          <a:bodyPr>
            <a:spAutoFit/>
          </a:bodyPr>
          <a:lstStyle/>
          <a:p>
            <a:pPr algn="r" fontAlgn="auto">
              <a:spcBef>
                <a:spcPts val="0"/>
              </a:spcBef>
              <a:spcAft>
                <a:spcPts val="0"/>
              </a:spcAft>
              <a:defRPr/>
            </a:pPr>
            <a:r>
              <a:rPr lang="it-IT" sz="2800" b="1" dirty="0">
                <a:latin typeface="+mn-lt"/>
                <a:cs typeface="+mn-cs"/>
              </a:rPr>
              <a:t>Preghiamo insieme</a:t>
            </a:r>
          </a:p>
          <a:p>
            <a:pPr algn="r" fontAlgn="auto">
              <a:spcBef>
                <a:spcPts val="0"/>
              </a:spcBef>
              <a:spcAft>
                <a:spcPts val="0"/>
              </a:spcAft>
              <a:defRPr/>
            </a:pPr>
            <a:endParaRPr lang="it-IT" sz="2400"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it-IT" sz="2400" dirty="0">
                <a:latin typeface="+mn-lt"/>
                <a:cs typeface="+mn-cs"/>
              </a:rPr>
              <a:t>Signore Gesù, vogliamo pregarti </a:t>
            </a:r>
          </a:p>
          <a:p>
            <a:pPr fontAlgn="auto">
              <a:spcBef>
                <a:spcPts val="0"/>
              </a:spcBef>
              <a:spcAft>
                <a:spcPts val="0"/>
              </a:spcAft>
              <a:defRPr/>
            </a:pPr>
            <a:r>
              <a:rPr lang="it-IT" sz="2400" dirty="0">
                <a:latin typeface="+mn-lt"/>
                <a:cs typeface="+mn-cs"/>
              </a:rPr>
              <a:t>per tutti gli uomini e le donne</a:t>
            </a:r>
          </a:p>
          <a:p>
            <a:pPr fontAlgn="auto">
              <a:spcBef>
                <a:spcPts val="0"/>
              </a:spcBef>
              <a:spcAft>
                <a:spcPts val="0"/>
              </a:spcAft>
              <a:defRPr/>
            </a:pPr>
            <a:r>
              <a:rPr lang="it-IT" sz="2400" dirty="0">
                <a:latin typeface="+mn-lt"/>
                <a:cs typeface="+mn-cs"/>
              </a:rPr>
              <a:t>che ogni giorno </a:t>
            </a:r>
          </a:p>
          <a:p>
            <a:pPr fontAlgn="auto">
              <a:spcBef>
                <a:spcPts val="0"/>
              </a:spcBef>
              <a:spcAft>
                <a:spcPts val="0"/>
              </a:spcAft>
              <a:defRPr/>
            </a:pPr>
            <a:r>
              <a:rPr lang="it-IT" sz="2400" dirty="0">
                <a:latin typeface="+mn-lt"/>
                <a:cs typeface="+mn-cs"/>
              </a:rPr>
              <a:t>vengono perseguitati, rapiti, imprigionati, torturati e costretti </a:t>
            </a:r>
          </a:p>
          <a:p>
            <a:pPr fontAlgn="auto">
              <a:spcBef>
                <a:spcPts val="0"/>
              </a:spcBef>
              <a:spcAft>
                <a:spcPts val="0"/>
              </a:spcAft>
              <a:defRPr/>
            </a:pPr>
            <a:r>
              <a:rPr lang="it-IT" sz="2400" dirty="0">
                <a:latin typeface="+mn-lt"/>
                <a:cs typeface="+mn-cs"/>
              </a:rPr>
              <a:t>a lasciare il proprio paese</a:t>
            </a:r>
          </a:p>
          <a:p>
            <a:pPr fontAlgn="auto">
              <a:spcBef>
                <a:spcPts val="0"/>
              </a:spcBef>
              <a:spcAft>
                <a:spcPts val="0"/>
              </a:spcAft>
              <a:defRPr/>
            </a:pPr>
            <a:r>
              <a:rPr lang="it-IT" sz="2400" dirty="0">
                <a:latin typeface="+mn-lt"/>
                <a:cs typeface="+mn-cs"/>
              </a:rPr>
              <a:t>a causa della fede.</a:t>
            </a:r>
          </a:p>
          <a:p>
            <a:pPr fontAlgn="auto">
              <a:spcBef>
                <a:spcPts val="0"/>
              </a:spcBef>
              <a:spcAft>
                <a:spcPts val="0"/>
              </a:spcAft>
              <a:defRPr/>
            </a:pPr>
            <a:r>
              <a:rPr lang="it-IT" sz="2400" dirty="0">
                <a:latin typeface="+mn-lt"/>
                <a:cs typeface="+mn-cs"/>
              </a:rPr>
              <a:t>Ti presentiamo, o Signore,</a:t>
            </a:r>
          </a:p>
          <a:p>
            <a:pPr fontAlgn="auto">
              <a:spcBef>
                <a:spcPts val="0"/>
              </a:spcBef>
              <a:spcAft>
                <a:spcPts val="0"/>
              </a:spcAft>
              <a:defRPr/>
            </a:pPr>
            <a:r>
              <a:rPr lang="it-IT" sz="2400" dirty="0">
                <a:latin typeface="+mn-lt"/>
                <a:cs typeface="+mn-cs"/>
              </a:rPr>
              <a:t>il loro dolore innocente.</a:t>
            </a:r>
          </a:p>
          <a:p>
            <a:pPr fontAlgn="auto">
              <a:spcBef>
                <a:spcPts val="0"/>
              </a:spcBef>
              <a:spcAft>
                <a:spcPts val="0"/>
              </a:spcAft>
              <a:defRPr/>
            </a:pPr>
            <a:r>
              <a:rPr lang="it-IT" sz="2400" dirty="0">
                <a:latin typeface="+mn-lt"/>
                <a:cs typeface="+mn-cs"/>
              </a:rPr>
              <a:t>Sostieni il loro coraggio</a:t>
            </a:r>
          </a:p>
          <a:p>
            <a:pPr fontAlgn="auto">
              <a:spcBef>
                <a:spcPts val="0"/>
              </a:spcBef>
              <a:spcAft>
                <a:spcPts val="0"/>
              </a:spcAft>
              <a:defRPr/>
            </a:pPr>
            <a:r>
              <a:rPr lang="it-IT" sz="2400" dirty="0">
                <a:latin typeface="+mn-lt"/>
                <a:cs typeface="+mn-cs"/>
              </a:rPr>
              <a:t>e insegna anche ai nostri cuori, spesso pavidi, a testimoniare con coraggio l’Amore </a:t>
            </a:r>
          </a:p>
          <a:p>
            <a:pPr fontAlgn="auto">
              <a:spcBef>
                <a:spcPts val="0"/>
              </a:spcBef>
              <a:spcAft>
                <a:spcPts val="0"/>
              </a:spcAft>
              <a:defRPr/>
            </a:pPr>
            <a:r>
              <a:rPr lang="it-IT" sz="2400" dirty="0">
                <a:latin typeface="+mn-lt"/>
                <a:cs typeface="+mn-cs"/>
              </a:rPr>
              <a:t>con cui ci avvolgi ogni giorno.</a:t>
            </a:r>
            <a:endParaRPr lang="it-IT" sz="2400" dirty="0">
              <a:effectLst>
                <a:outerShdw blurRad="38100" dist="38100" dir="2700000" algn="tl">
                  <a:srgbClr val="000000">
                    <a:alpha val="43137"/>
                  </a:srgbClr>
                </a:outerShdw>
              </a:effectLst>
              <a:latin typeface="+mn-lt"/>
              <a:cs typeface="+mn-cs"/>
            </a:endParaRPr>
          </a:p>
        </p:txBody>
      </p:sp>
      <p:sp>
        <p:nvSpPr>
          <p:cNvPr id="6" name="CasellaDiTesto 5"/>
          <p:cNvSpPr txBox="1"/>
          <p:nvPr/>
        </p:nvSpPr>
        <p:spPr>
          <a:xfrm>
            <a:off x="5867400" y="4437063"/>
            <a:ext cx="3097213" cy="2246312"/>
          </a:xfrm>
          <a:prstGeom prst="rect">
            <a:avLst/>
          </a:prstGeom>
          <a:noFill/>
        </p:spPr>
        <p:txBody>
          <a:bodyPr>
            <a:spAutoFit/>
          </a:bodyPr>
          <a:lstStyle/>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Preghiamo </a:t>
            </a:r>
          </a:p>
          <a:p>
            <a:pPr algn="r" fontAlgn="auto">
              <a:spcBef>
                <a:spcPts val="0"/>
              </a:spcBef>
              <a:spcAft>
                <a:spcPts val="0"/>
              </a:spcAft>
              <a:defRPr/>
            </a:pPr>
            <a:r>
              <a:rPr lang="it-IT" sz="2800" b="1" dirty="0">
                <a:solidFill>
                  <a:schemeClr val="bg1"/>
                </a:solidFill>
                <a:effectLst>
                  <a:outerShdw blurRad="38100" dist="38100" dir="2700000" algn="tl">
                    <a:srgbClr val="000000">
                      <a:alpha val="43137"/>
                    </a:srgbClr>
                  </a:outerShdw>
                </a:effectLst>
                <a:latin typeface="+mn-lt"/>
                <a:cs typeface="+mn-cs"/>
              </a:rPr>
              <a:t>per coloro che nel mondo sono perseguitati per motivi religiosi</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1458</Words>
  <Application>Microsoft Office PowerPoint</Application>
  <PresentationFormat>Presentazione su schermo (4:3)</PresentationFormat>
  <Paragraphs>138</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Via Crucis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Crucis</dc:title>
  <dc:creator>Utente Windows</dc:creator>
  <cp:lastModifiedBy>Utente Windows</cp:lastModifiedBy>
  <cp:revision>16</cp:revision>
  <dcterms:created xsi:type="dcterms:W3CDTF">2020-04-05T20:06:05Z</dcterms:created>
  <dcterms:modified xsi:type="dcterms:W3CDTF">2020-04-10T14:54:05Z</dcterms:modified>
</cp:coreProperties>
</file>