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26"/>
  </p:handoutMasterIdLst>
  <p:sldIdLst>
    <p:sldId id="256" r:id="rId2"/>
    <p:sldId id="266" r:id="rId3"/>
    <p:sldId id="265" r:id="rId4"/>
    <p:sldId id="258" r:id="rId5"/>
    <p:sldId id="259" r:id="rId6"/>
    <p:sldId id="260" r:id="rId7"/>
    <p:sldId id="261" r:id="rId8"/>
    <p:sldId id="267" r:id="rId9"/>
    <p:sldId id="273" r:id="rId10"/>
    <p:sldId id="272" r:id="rId11"/>
    <p:sldId id="263" r:id="rId12"/>
    <p:sldId id="257" r:id="rId13"/>
    <p:sldId id="268" r:id="rId14"/>
    <p:sldId id="274" r:id="rId15"/>
    <p:sldId id="275" r:id="rId16"/>
    <p:sldId id="276" r:id="rId17"/>
    <p:sldId id="269" r:id="rId18"/>
    <p:sldId id="270" r:id="rId19"/>
    <p:sldId id="277" r:id="rId20"/>
    <p:sldId id="271" r:id="rId21"/>
    <p:sldId id="278" r:id="rId22"/>
    <p:sldId id="279" r:id="rId23"/>
    <p:sldId id="281" r:id="rId24"/>
    <p:sldId id="280" r:id="rId2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8" autoAdjust="0"/>
    <p:restoredTop sz="94660" autoAdjust="0"/>
  </p:normalViewPr>
  <p:slideViewPr>
    <p:cSldViewPr snapToGrid="0">
      <p:cViewPr varScale="1">
        <p:scale>
          <a:sx n="74" d="100"/>
          <a:sy n="74" d="100"/>
        </p:scale>
        <p:origin x="576"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7A0E0F8-E5EA-4774-B4E8-2DE9BF0C2D9A}" type="datetimeFigureOut">
              <a:rPr lang="it-IT" smtClean="0"/>
              <a:pPr/>
              <a:t>09/09/2019</a:t>
            </a:fld>
            <a:endParaRPr lang="it-IT"/>
          </a:p>
        </p:txBody>
      </p:sp>
      <p:sp>
        <p:nvSpPr>
          <p:cNvPr id="4" name="Segnaposto piè di pagina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24A4FEC-B2D2-473E-A0F2-DEF3363F71DE}" type="slidenum">
              <a:rPr lang="it-IT" smtClean="0"/>
              <a:pPr/>
              <a:t>‹N›</a:t>
            </a:fld>
            <a:endParaRPr lang="it-IT"/>
          </a:p>
        </p:txBody>
      </p:sp>
    </p:spTree>
    <p:extLst>
      <p:ext uri="{BB962C8B-B14F-4D97-AF65-F5344CB8AC3E}">
        <p14:creationId xmlns:p14="http://schemas.microsoft.com/office/powerpoint/2010/main" val="708356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it-IT" smtClean="0"/>
              <a:t>Fare clic per modificare lo stile del titolo</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pPr/>
              <a:t>9/9/2019</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‹N›</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341D2AC3-6A0B-4169-B1EA-E3AE8B351BDD}" type="datetimeFigureOut">
              <a:rPr lang="en-US" dirty="0"/>
              <a:pPr/>
              <a:t>9/9/2019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DD4B9363-8B87-41B7-9F8E-64519CBB8F34}" type="datetimeFigureOut">
              <a:rPr lang="en-US" dirty="0"/>
              <a:pPr/>
              <a:t>9/9/2019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it-IT" smtClean="0"/>
              <a:t>Fare clic per modificare lo stile del titolo</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EAEF5746-5284-4951-9F37-7AE924EDBCB7}" type="datetimeFigureOut">
              <a:rPr lang="en-US" dirty="0"/>
              <a:pPr/>
              <a:t>9/9/2019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02398B29-7265-4A65-A2A4-6703C057B7C1}" type="datetimeFigureOut">
              <a:rPr lang="en-US" dirty="0"/>
              <a:pPr/>
              <a:t>9/9/2019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it-IT" smtClean="0"/>
              <a:t>Fare clic per modificare lo stile del titolo</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3" name="Date Placeholder 2"/>
          <p:cNvSpPr>
            <a:spLocks noGrp="1"/>
          </p:cNvSpPr>
          <p:nvPr>
            <p:ph type="dt" sz="half" idx="10"/>
          </p:nvPr>
        </p:nvSpPr>
        <p:spPr/>
        <p:txBody>
          <a:bodyPr/>
          <a:lstStyle/>
          <a:p>
            <a:fld id="{28FBA082-94DF-4C4B-A041-6624924AB0A8}" type="datetimeFigureOut">
              <a:rPr lang="en-US" dirty="0"/>
              <a:pPr/>
              <a:t>9/9/2019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it-IT" smtClean="0"/>
              <a:t>Fare clic per modificare lo stile del titolo</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3" name="Date Placeholder 2"/>
          <p:cNvSpPr>
            <a:spLocks noGrp="1"/>
          </p:cNvSpPr>
          <p:nvPr>
            <p:ph type="dt" sz="half" idx="10"/>
          </p:nvPr>
        </p:nvSpPr>
        <p:spPr/>
        <p:txBody>
          <a:bodyPr/>
          <a:lstStyle/>
          <a:p>
            <a:fld id="{B27686C4-3AB5-4E0C-86CA-FB108C350AA9}" type="datetimeFigureOut">
              <a:rPr lang="en-US" dirty="0"/>
              <a:pPr/>
              <a:t>9/9/2019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it-IT" smtClean="0"/>
              <a:t>Fare clic per modificare lo stile del titolo</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pPr/>
              <a:t>9/9/2019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it-IT" smtClean="0"/>
              <a:t>Fare clic per modificare lo stile del titolo</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pPr/>
              <a:t>9/9/2019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pPr/>
              <a:t>9/9/2019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0F7F47CF-67C9-420C-80A5-E2069FF0C2DF}" type="datetimeFigureOut">
              <a:rPr lang="en-US" dirty="0"/>
              <a:pPr/>
              <a:t>9/9/2019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it-IT" smtClean="0"/>
              <a:t>Fare clic per modificare lo stile del titolo</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pPr/>
              <a:t>9/9/2019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2" name="Content Placeholder 3"/>
          <p:cNvSpPr>
            <a:spLocks noGrp="1"/>
          </p:cNvSpPr>
          <p:nvPr>
            <p:ph sz="quarter" idx="13"/>
          </p:nvPr>
        </p:nvSpPr>
        <p:spPr>
          <a:xfrm>
            <a:off x="685802" y="2861733"/>
            <a:ext cx="5088712" cy="2512852"/>
          </a:xfrm>
        </p:spPr>
        <p:txBody>
          <a:bodyPr ancho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3" name="Content Placeholder 5"/>
          <p:cNvSpPr>
            <a:spLocks noGrp="1"/>
          </p:cNvSpPr>
          <p:nvPr>
            <p:ph sz="quarter" idx="14"/>
          </p:nvPr>
        </p:nvSpPr>
        <p:spPr>
          <a:xfrm>
            <a:off x="5993969" y="2861733"/>
            <a:ext cx="5088713" cy="2512852"/>
          </a:xfrm>
        </p:spPr>
        <p:txBody>
          <a:bodyPr ancho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pPr/>
              <a:t>9/9/2019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pPr/>
              <a:t>9/9/2019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pPr/>
              <a:t>9/9/2019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it-IT" smtClean="0"/>
              <a:t>Fare clic per modificare lo stile del titolo</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50C3BFE2-83B7-4B0A-B9D3-AB28331082B3}" type="datetimeFigureOut">
              <a:rPr lang="en-US" dirty="0"/>
              <a:pPr/>
              <a:t>9/9/2019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12EF78E3-FDA3-4D28-AAA2-0B81F349A39D}" type="datetimeFigureOut">
              <a:rPr lang="en-US" dirty="0"/>
              <a:pPr/>
              <a:t>9/9/2019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pPr/>
              <a:t>9/9/2019</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U1Uflhlx5Y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8b-8IalsiW8" TargetMode="External"/><Relationship Id="rId2" Type="http://schemas.openxmlformats.org/officeDocument/2006/relationships/hyperlink" Target="https://www.youtube.com/watch?v=jVGuaU0W7n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rot="21420000">
            <a:off x="-972433" y="570960"/>
            <a:ext cx="9755187" cy="2766528"/>
          </a:xfrm>
        </p:spPr>
        <p:txBody>
          <a:bodyPr>
            <a:normAutofit/>
          </a:bodyPr>
          <a:lstStyle/>
          <a:p>
            <a:r>
              <a:rPr lang="it-IT" dirty="0" smtClean="0"/>
              <a:t>Puoi </a:t>
            </a:r>
            <a:br>
              <a:rPr lang="it-IT" dirty="0" smtClean="0"/>
            </a:br>
            <a:r>
              <a:rPr lang="it-IT" dirty="0" smtClean="0"/>
              <a:t>essere santo</a:t>
            </a:r>
            <a:endParaRPr lang="it-IT" dirty="0"/>
          </a:p>
        </p:txBody>
      </p:sp>
      <p:sp>
        <p:nvSpPr>
          <p:cNvPr id="3" name="Sottotitolo 2"/>
          <p:cNvSpPr>
            <a:spLocks noGrp="1"/>
          </p:cNvSpPr>
          <p:nvPr>
            <p:ph type="subTitle" idx="1"/>
          </p:nvPr>
        </p:nvSpPr>
        <p:spPr>
          <a:xfrm rot="21420000">
            <a:off x="-2209877" y="3357690"/>
            <a:ext cx="11387852" cy="550333"/>
          </a:xfrm>
        </p:spPr>
        <p:txBody>
          <a:bodyPr/>
          <a:lstStyle/>
          <a:p>
            <a:r>
              <a:rPr lang="it-IT" sz="4000" dirty="0" err="1" smtClean="0"/>
              <a:t>#lìdovesei</a:t>
            </a:r>
            <a:endParaRPr lang="it-IT" sz="4000" dirty="0"/>
          </a:p>
        </p:txBody>
      </p:sp>
    </p:spTree>
    <p:extLst>
      <p:ext uri="{BB962C8B-B14F-4D97-AF65-F5344CB8AC3E}">
        <p14:creationId xmlns:p14="http://schemas.microsoft.com/office/powerpoint/2010/main" val="680740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imperfetta ricerca"/>
          <p:cNvPicPr>
            <a:picLocks noChangeAspect="1" noChangeArrowheads="1"/>
          </p:cNvPicPr>
          <p:nvPr/>
        </p:nvPicPr>
        <p:blipFill>
          <a:blip r:embed="rId2"/>
          <a:srcRect/>
          <a:stretch>
            <a:fillRect/>
          </a:stretch>
        </p:blipFill>
        <p:spPr bwMode="auto">
          <a:xfrm>
            <a:off x="294723" y="1053548"/>
            <a:ext cx="10727384" cy="356504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92369" y="0"/>
            <a:ext cx="11394831" cy="3785652"/>
          </a:xfrm>
          <a:prstGeom prst="rect">
            <a:avLst/>
          </a:prstGeom>
          <a:noFill/>
        </p:spPr>
        <p:txBody>
          <a:bodyPr wrap="square" rtlCol="0">
            <a:spAutoFit/>
          </a:bodyPr>
          <a:lstStyle/>
          <a:p>
            <a:r>
              <a:rPr lang="it-IT" sz="4800" dirty="0" smtClean="0"/>
              <a:t>I santi non sono quelli che rimangono sempre in piedi</a:t>
            </a:r>
          </a:p>
          <a:p>
            <a:pPr algn="r"/>
            <a:r>
              <a:rPr lang="it-IT" sz="4800" dirty="0" smtClean="0"/>
              <a:t>ma quelli </a:t>
            </a:r>
          </a:p>
          <a:p>
            <a:pPr algn="r"/>
            <a:r>
              <a:rPr lang="it-IT" sz="4800" dirty="0" smtClean="0"/>
              <a:t>che sanno rialzarsi </a:t>
            </a:r>
          </a:p>
          <a:p>
            <a:pPr algn="r"/>
            <a:r>
              <a:rPr lang="it-IT" sz="4800" dirty="0" smtClean="0"/>
              <a:t>dopo essere caduti</a:t>
            </a:r>
            <a:endParaRPr lang="it-IT" sz="4800" dirty="0"/>
          </a:p>
        </p:txBody>
      </p:sp>
      <p:pic>
        <p:nvPicPr>
          <p:cNvPr id="2050" name="Picture 2" descr="Risultati immagini per cadere rialzarsi"/>
          <p:cNvPicPr>
            <a:picLocks noChangeAspect="1" noChangeArrowheads="1"/>
          </p:cNvPicPr>
          <p:nvPr/>
        </p:nvPicPr>
        <p:blipFill>
          <a:blip r:embed="rId2"/>
          <a:srcRect r="1538" b="20625"/>
          <a:stretch>
            <a:fillRect/>
          </a:stretch>
        </p:blipFill>
        <p:spPr bwMode="auto">
          <a:xfrm>
            <a:off x="-1" y="1596410"/>
            <a:ext cx="6846277" cy="5261591"/>
          </a:xfrm>
          <a:prstGeom prst="rect">
            <a:avLst/>
          </a:prstGeom>
          <a:noFill/>
        </p:spPr>
      </p:pic>
    </p:spTree>
    <p:extLst>
      <p:ext uri="{BB962C8B-B14F-4D97-AF65-F5344CB8AC3E}">
        <p14:creationId xmlns:p14="http://schemas.microsoft.com/office/powerpoint/2010/main" val="152117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quarter" idx="13"/>
          </p:nvPr>
        </p:nvSpPr>
        <p:spPr>
          <a:xfrm>
            <a:off x="1107830" y="844196"/>
            <a:ext cx="10394707" cy="3311189"/>
          </a:xfrm>
        </p:spPr>
        <p:txBody>
          <a:bodyPr>
            <a:normAutofit/>
          </a:bodyPr>
          <a:lstStyle/>
          <a:p>
            <a:pPr>
              <a:buNone/>
            </a:pPr>
            <a:r>
              <a:rPr lang="it-IT" sz="8000" dirty="0" smtClean="0"/>
              <a:t>Come ci si rialza?</a:t>
            </a:r>
            <a:endParaRPr lang="it-IT" sz="8000" dirty="0"/>
          </a:p>
        </p:txBody>
      </p:sp>
    </p:spTree>
    <p:extLst>
      <p:ext uri="{BB962C8B-B14F-4D97-AF65-F5344CB8AC3E}">
        <p14:creationId xmlns:p14="http://schemas.microsoft.com/office/powerpoint/2010/main" val="18695113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hlinkClick r:id="rId2"/>
              </a:rPr>
              <a:t>https://www.youtube.com/watch?v=U1Uflhlx5Y0</a:t>
            </a:r>
            <a:endParaRPr lang="it-IT"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quarter" idx="13"/>
          </p:nvPr>
        </p:nvSpPr>
        <p:spPr>
          <a:xfrm>
            <a:off x="0" y="0"/>
            <a:ext cx="10394707" cy="2535108"/>
          </a:xfrm>
        </p:spPr>
        <p:txBody>
          <a:bodyPr>
            <a:normAutofit/>
          </a:bodyPr>
          <a:lstStyle/>
          <a:p>
            <a:pPr>
              <a:buNone/>
            </a:pPr>
            <a:r>
              <a:rPr lang="it-IT" sz="8000" dirty="0" smtClean="0"/>
              <a:t>Come ci si rialza?</a:t>
            </a:r>
            <a:endParaRPr lang="it-IT" sz="8000" dirty="0"/>
          </a:p>
        </p:txBody>
      </p:sp>
      <p:sp>
        <p:nvSpPr>
          <p:cNvPr id="5" name="CasellaDiTesto 4"/>
          <p:cNvSpPr txBox="1"/>
          <p:nvPr/>
        </p:nvSpPr>
        <p:spPr>
          <a:xfrm>
            <a:off x="735496" y="2425148"/>
            <a:ext cx="8706677" cy="1938992"/>
          </a:xfrm>
          <a:prstGeom prst="rect">
            <a:avLst/>
          </a:prstGeom>
          <a:noFill/>
        </p:spPr>
        <p:txBody>
          <a:bodyPr wrap="square" rtlCol="0">
            <a:spAutoFit/>
          </a:bodyPr>
          <a:lstStyle/>
          <a:p>
            <a:pPr algn="ctr"/>
            <a:r>
              <a:rPr lang="it-IT" sz="4000" dirty="0" smtClean="0">
                <a:latin typeface="Arial Rounded MT Bold" pitchFamily="34" charset="0"/>
              </a:rPr>
              <a:t>3 strade</a:t>
            </a:r>
          </a:p>
          <a:p>
            <a:endParaRPr lang="it-IT" sz="4000" dirty="0" smtClean="0">
              <a:latin typeface="Arial Rounded MT Bold" pitchFamily="34" charset="0"/>
            </a:endParaRPr>
          </a:p>
          <a:p>
            <a:r>
              <a:rPr lang="it-IT" sz="4000" dirty="0" smtClean="0">
                <a:latin typeface="Arial Rounded MT Bold" pitchFamily="34" charset="0"/>
              </a:rPr>
              <a:t>1. Lasciarlo parlare</a:t>
            </a:r>
            <a:endParaRPr lang="it-IT" sz="4000" dirty="0">
              <a:latin typeface="Arial Rounded MT Bold"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3"/>
          <p:cNvSpPr txBox="1">
            <a:spLocks/>
          </p:cNvSpPr>
          <p:nvPr/>
        </p:nvSpPr>
        <p:spPr>
          <a:xfrm>
            <a:off x="0" y="0"/>
            <a:ext cx="10394707" cy="2535108"/>
          </a:xfrm>
          <a:prstGeom prst="rect">
            <a:avLst/>
          </a:prstGeom>
        </p:spPr>
        <p:txBody>
          <a:bodyPr>
            <a:normAutofit/>
          </a:bodyPr>
          <a:lstStyle/>
          <a:p>
            <a:pPr marL="228600" marR="0" lvl="0" indent="-228600" algn="l" defTabSz="914400" rtl="0" eaLnBrk="1" fontAlgn="auto" latinLnBrk="0" hangingPunct="1">
              <a:lnSpc>
                <a:spcPct val="120000"/>
              </a:lnSpc>
              <a:spcBef>
                <a:spcPts val="1000"/>
              </a:spcBef>
              <a:spcAft>
                <a:spcPts val="0"/>
              </a:spcAft>
              <a:buClr>
                <a:schemeClr val="accent1"/>
              </a:buClr>
              <a:buSzPct val="160000"/>
              <a:buFont typeface="Arial" panose="020B0604020202020204" pitchFamily="34" charset="0"/>
              <a:buNone/>
              <a:tabLst/>
              <a:defRPr/>
            </a:pPr>
            <a:r>
              <a:rPr kumimoji="0" lang="it-IT" sz="8000" b="0" i="0" u="none" strike="noStrike" kern="1200" cap="all" spc="0" normalizeH="0" baseline="0" noProof="0" smtClean="0">
                <a:ln>
                  <a:noFill/>
                </a:ln>
                <a:solidFill>
                  <a:schemeClr val="tx1"/>
                </a:solidFill>
                <a:effectLst/>
                <a:uLnTx/>
                <a:uFillTx/>
                <a:latin typeface="+mn-lt"/>
                <a:ea typeface="+mn-ea"/>
                <a:cs typeface="+mn-cs"/>
              </a:rPr>
              <a:t>Come ci si rialza?</a:t>
            </a:r>
            <a:endParaRPr kumimoji="0" lang="it-IT" sz="8000" b="0" i="0" u="none" strike="noStrike" kern="1200" cap="all" spc="0" normalizeH="0" baseline="0" noProof="0" dirty="0">
              <a:ln>
                <a:noFill/>
              </a:ln>
              <a:solidFill>
                <a:schemeClr val="tx1"/>
              </a:solidFill>
              <a:effectLst/>
              <a:uLnTx/>
              <a:uFillTx/>
              <a:latin typeface="+mn-lt"/>
              <a:ea typeface="+mn-ea"/>
              <a:cs typeface="+mn-cs"/>
            </a:endParaRPr>
          </a:p>
        </p:txBody>
      </p:sp>
      <p:sp>
        <p:nvSpPr>
          <p:cNvPr id="3" name="CasellaDiTesto 2"/>
          <p:cNvSpPr txBox="1"/>
          <p:nvPr/>
        </p:nvSpPr>
        <p:spPr>
          <a:xfrm>
            <a:off x="576470" y="1649896"/>
            <a:ext cx="10495721" cy="2554545"/>
          </a:xfrm>
          <a:prstGeom prst="rect">
            <a:avLst/>
          </a:prstGeom>
          <a:noFill/>
        </p:spPr>
        <p:txBody>
          <a:bodyPr wrap="square" rtlCol="0">
            <a:spAutoFit/>
          </a:bodyPr>
          <a:lstStyle/>
          <a:p>
            <a:pPr algn="ctr"/>
            <a:r>
              <a:rPr lang="it-IT" sz="4000" dirty="0" smtClean="0">
                <a:latin typeface="Arial Rounded MT Bold" pitchFamily="34" charset="0"/>
              </a:rPr>
              <a:t>3 strade</a:t>
            </a:r>
          </a:p>
          <a:p>
            <a:endParaRPr lang="it-IT" sz="4000" dirty="0" smtClean="0">
              <a:latin typeface="Arial Rounded MT Bold" pitchFamily="34" charset="0"/>
            </a:endParaRPr>
          </a:p>
          <a:p>
            <a:pPr marL="742950" indent="-742950">
              <a:buAutoNum type="arabicPeriod"/>
            </a:pPr>
            <a:r>
              <a:rPr lang="it-IT" sz="4000" dirty="0" smtClean="0">
                <a:latin typeface="Arial Rounded MT Bold" pitchFamily="34" charset="0"/>
              </a:rPr>
              <a:t>Lasciarlo parlare</a:t>
            </a:r>
          </a:p>
          <a:p>
            <a:pPr marL="742950" indent="-742950">
              <a:buAutoNum type="arabicPeriod"/>
            </a:pPr>
            <a:r>
              <a:rPr lang="it-IT" sz="4000" dirty="0" smtClean="0">
                <a:latin typeface="Arial Rounded MT Bold" pitchFamily="34" charset="0"/>
              </a:rPr>
              <a:t>Lasciarci toccare</a:t>
            </a:r>
            <a:endParaRPr lang="it-IT" sz="4000" dirty="0">
              <a:latin typeface="Arial Rounded MT Bold"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3"/>
          <p:cNvSpPr txBox="1">
            <a:spLocks/>
          </p:cNvSpPr>
          <p:nvPr/>
        </p:nvSpPr>
        <p:spPr>
          <a:xfrm>
            <a:off x="0" y="0"/>
            <a:ext cx="10394707" cy="2535108"/>
          </a:xfrm>
          <a:prstGeom prst="rect">
            <a:avLst/>
          </a:prstGeom>
        </p:spPr>
        <p:txBody>
          <a:bodyPr>
            <a:normAutofit/>
          </a:bodyPr>
          <a:lstStyle/>
          <a:p>
            <a:pPr marL="228600" marR="0" lvl="0" indent="-228600" algn="l" defTabSz="914400" rtl="0" eaLnBrk="1" fontAlgn="auto" latinLnBrk="0" hangingPunct="1">
              <a:lnSpc>
                <a:spcPct val="120000"/>
              </a:lnSpc>
              <a:spcBef>
                <a:spcPts val="1000"/>
              </a:spcBef>
              <a:spcAft>
                <a:spcPts val="0"/>
              </a:spcAft>
              <a:buClr>
                <a:schemeClr val="accent1"/>
              </a:buClr>
              <a:buSzPct val="160000"/>
              <a:buFont typeface="Arial" panose="020B0604020202020204" pitchFamily="34" charset="0"/>
              <a:buNone/>
              <a:tabLst/>
              <a:defRPr/>
            </a:pPr>
            <a:r>
              <a:rPr kumimoji="0" lang="it-IT" sz="8000" b="0" i="0" u="none" strike="noStrike" kern="1200" cap="all" spc="0" normalizeH="0" baseline="0" noProof="0" smtClean="0">
                <a:ln>
                  <a:noFill/>
                </a:ln>
                <a:solidFill>
                  <a:schemeClr val="tx1"/>
                </a:solidFill>
                <a:effectLst/>
                <a:uLnTx/>
                <a:uFillTx/>
                <a:latin typeface="+mn-lt"/>
                <a:ea typeface="+mn-ea"/>
                <a:cs typeface="+mn-cs"/>
              </a:rPr>
              <a:t>Come ci si rialza?</a:t>
            </a:r>
            <a:endParaRPr kumimoji="0" lang="it-IT" sz="8000" b="0" i="0" u="none" strike="noStrike" kern="1200" cap="all" spc="0" normalizeH="0" baseline="0" noProof="0" dirty="0">
              <a:ln>
                <a:noFill/>
              </a:ln>
              <a:solidFill>
                <a:schemeClr val="tx1"/>
              </a:solidFill>
              <a:effectLst/>
              <a:uLnTx/>
              <a:uFillTx/>
              <a:latin typeface="+mn-lt"/>
              <a:ea typeface="+mn-ea"/>
              <a:cs typeface="+mn-cs"/>
            </a:endParaRPr>
          </a:p>
        </p:txBody>
      </p:sp>
      <p:sp>
        <p:nvSpPr>
          <p:cNvPr id="3" name="CasellaDiTesto 2"/>
          <p:cNvSpPr txBox="1"/>
          <p:nvPr/>
        </p:nvSpPr>
        <p:spPr>
          <a:xfrm>
            <a:off x="298174" y="1649896"/>
            <a:ext cx="11151704" cy="3785652"/>
          </a:xfrm>
          <a:prstGeom prst="rect">
            <a:avLst/>
          </a:prstGeom>
          <a:noFill/>
        </p:spPr>
        <p:txBody>
          <a:bodyPr wrap="square" rtlCol="0">
            <a:spAutoFit/>
          </a:bodyPr>
          <a:lstStyle/>
          <a:p>
            <a:pPr algn="ctr"/>
            <a:r>
              <a:rPr lang="it-IT" sz="4000" dirty="0" smtClean="0">
                <a:latin typeface="Arial Rounded MT Bold" pitchFamily="34" charset="0"/>
              </a:rPr>
              <a:t>3 strade</a:t>
            </a:r>
          </a:p>
          <a:p>
            <a:endParaRPr lang="it-IT" sz="4000" dirty="0" smtClean="0">
              <a:latin typeface="Arial Rounded MT Bold" pitchFamily="34" charset="0"/>
            </a:endParaRPr>
          </a:p>
          <a:p>
            <a:pPr marL="742950" indent="-742950">
              <a:buAutoNum type="arabicPeriod"/>
            </a:pPr>
            <a:r>
              <a:rPr lang="it-IT" sz="4000" dirty="0" smtClean="0">
                <a:latin typeface="Arial Rounded MT Bold" pitchFamily="34" charset="0"/>
              </a:rPr>
              <a:t>Lasciarlo parlare</a:t>
            </a:r>
          </a:p>
          <a:p>
            <a:pPr marL="742950" indent="-742950">
              <a:buAutoNum type="arabicPeriod"/>
            </a:pPr>
            <a:r>
              <a:rPr lang="it-IT" sz="4000" dirty="0" smtClean="0">
                <a:latin typeface="Arial Rounded MT Bold" pitchFamily="34" charset="0"/>
              </a:rPr>
              <a:t>Lasciarci toccare</a:t>
            </a:r>
          </a:p>
          <a:p>
            <a:pPr marL="742950" indent="-742950">
              <a:buAutoNum type="arabicPeriod"/>
            </a:pPr>
            <a:r>
              <a:rPr lang="it-IT" sz="4000" dirty="0" smtClean="0">
                <a:latin typeface="Arial Rounded MT Bold" pitchFamily="34" charset="0"/>
              </a:rPr>
              <a:t>Lasciare che qualcuno si prenda cura di noi</a:t>
            </a:r>
            <a:endParaRPr lang="it-IT" sz="4000" dirty="0">
              <a:latin typeface="Arial Rounded MT Bold"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71059" y="0"/>
            <a:ext cx="11863754" cy="5693866"/>
          </a:xfrm>
          <a:prstGeom prst="rect">
            <a:avLst/>
          </a:prstGeom>
        </p:spPr>
        <p:txBody>
          <a:bodyPr wrap="square">
            <a:spAutoFit/>
          </a:bodyPr>
          <a:lstStyle/>
          <a:p>
            <a:r>
              <a:rPr lang="it-IT" sz="2800" b="1" dirty="0" smtClean="0">
                <a:latin typeface="Arial Rounded MT Bold" pitchFamily="34" charset="0"/>
              </a:rPr>
              <a:t>Atti 20,7-12</a:t>
            </a:r>
          </a:p>
          <a:p>
            <a:r>
              <a:rPr lang="it-IT" sz="2800" b="1" dirty="0" smtClean="0">
                <a:latin typeface="Arial Rounded MT Bold" pitchFamily="34" charset="0"/>
              </a:rPr>
              <a:t>7</a:t>
            </a:r>
            <a:r>
              <a:rPr lang="it-IT" sz="2800" dirty="0" smtClean="0">
                <a:latin typeface="Arial Rounded MT Bold" pitchFamily="34" charset="0"/>
              </a:rPr>
              <a:t> Il primo giorno della settimana ci eravamo riuniti a spezzare il pane e Paolo conversava con loro; e poiché doveva partire il giorno dopo, prolungò la conversazione fino a mezzanotte. </a:t>
            </a:r>
            <a:r>
              <a:rPr lang="it-IT" sz="2800" b="1" dirty="0" smtClean="0">
                <a:latin typeface="Arial Rounded MT Bold" pitchFamily="34" charset="0"/>
              </a:rPr>
              <a:t>8</a:t>
            </a:r>
            <a:r>
              <a:rPr lang="it-IT" sz="2800" dirty="0" smtClean="0">
                <a:latin typeface="Arial Rounded MT Bold" pitchFamily="34" charset="0"/>
              </a:rPr>
              <a:t> C'era un buon numero di lampade nella stanza al piano superiore, dove eravamo riuniti; </a:t>
            </a:r>
            <a:r>
              <a:rPr lang="it-IT" sz="2800" b="1" dirty="0" smtClean="0">
                <a:latin typeface="Arial Rounded MT Bold" pitchFamily="34" charset="0"/>
              </a:rPr>
              <a:t>9</a:t>
            </a:r>
            <a:r>
              <a:rPr lang="it-IT" sz="2800" dirty="0" smtClean="0">
                <a:latin typeface="Arial Rounded MT Bold" pitchFamily="34" charset="0"/>
              </a:rPr>
              <a:t> un ragazzo chiamato </a:t>
            </a:r>
            <a:r>
              <a:rPr lang="it-IT" sz="2800" dirty="0" err="1" smtClean="0">
                <a:latin typeface="Arial Rounded MT Bold" pitchFamily="34" charset="0"/>
              </a:rPr>
              <a:t>Eutico</a:t>
            </a:r>
            <a:r>
              <a:rPr lang="it-IT" sz="2800" dirty="0" smtClean="0">
                <a:latin typeface="Arial Rounded MT Bold" pitchFamily="34" charset="0"/>
              </a:rPr>
              <a:t>, che stava seduto sulla finestra, fu preso da un sonno profondo mentre Paolo continuava a conversare e, sopraffatto dal sonno, cadde dal terzo piano e venne raccolto morto. </a:t>
            </a:r>
            <a:r>
              <a:rPr lang="it-IT" sz="2800" b="1" dirty="0" smtClean="0">
                <a:latin typeface="Arial Rounded MT Bold" pitchFamily="34" charset="0"/>
              </a:rPr>
              <a:t>10</a:t>
            </a:r>
            <a:r>
              <a:rPr lang="it-IT" sz="2800" dirty="0" smtClean="0">
                <a:latin typeface="Arial Rounded MT Bold" pitchFamily="34" charset="0"/>
              </a:rPr>
              <a:t> Paolo allora scese giù, si gettò su di lui, lo abbracciò e disse: «Non vi turbate; è ancora in vita!». </a:t>
            </a:r>
            <a:r>
              <a:rPr lang="it-IT" sz="2800" b="1" dirty="0" smtClean="0">
                <a:latin typeface="Arial Rounded MT Bold" pitchFamily="34" charset="0"/>
              </a:rPr>
              <a:t>11</a:t>
            </a:r>
            <a:r>
              <a:rPr lang="it-IT" sz="2800" dirty="0" smtClean="0">
                <a:latin typeface="Arial Rounded MT Bold" pitchFamily="34" charset="0"/>
              </a:rPr>
              <a:t> Poi risalì, spezzò il pane e ne mangiò e dopo aver parlato ancora molto fino all'alba, partì. </a:t>
            </a:r>
            <a:r>
              <a:rPr lang="it-IT" sz="2800" b="1" dirty="0" smtClean="0">
                <a:latin typeface="Arial Rounded MT Bold" pitchFamily="34" charset="0"/>
              </a:rPr>
              <a:t>12</a:t>
            </a:r>
            <a:r>
              <a:rPr lang="it-IT" sz="2800" dirty="0" smtClean="0">
                <a:latin typeface="Arial Rounded MT Bold" pitchFamily="34" charset="0"/>
              </a:rPr>
              <a:t> Intanto avevano ricondotto il ragazzo vivo, e si sentirono molto consolati.</a:t>
            </a:r>
            <a:endParaRPr lang="it-IT" sz="2800" dirty="0">
              <a:latin typeface="Arial Rounded MT Bold"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a:t>
            </a:r>
            <a:r>
              <a:rPr lang="it-IT" smtClean="0"/>
              <a:t>nostri ragazzi</a:t>
            </a:r>
            <a:endParaRPr lang="it-IT" dirty="0"/>
          </a:p>
        </p:txBody>
      </p:sp>
      <p:sp>
        <p:nvSpPr>
          <p:cNvPr id="3" name="Segnaposto contenuto 2"/>
          <p:cNvSpPr>
            <a:spLocks noGrp="1"/>
          </p:cNvSpPr>
          <p:nvPr>
            <p:ph sz="quarter" idx="13"/>
          </p:nvPr>
        </p:nvSpPr>
        <p:spPr/>
        <p:txBody>
          <a:bodyPr/>
          <a:lstStyle/>
          <a:p>
            <a:pPr>
              <a:buNone/>
            </a:pPr>
            <a:r>
              <a:rPr lang="it-IT" dirty="0" smtClean="0">
                <a:hlinkClick r:id="rId2"/>
              </a:rPr>
              <a:t>https://www.youtube.com/watch?v=jVGuaU0W7nY</a:t>
            </a:r>
            <a:endParaRPr lang="it-IT" dirty="0" smtClean="0"/>
          </a:p>
          <a:p>
            <a:pPr>
              <a:buNone/>
            </a:pPr>
            <a:endParaRPr lang="it-IT" dirty="0" smtClean="0"/>
          </a:p>
          <a:p>
            <a:pPr>
              <a:buNone/>
            </a:pPr>
            <a:r>
              <a:rPr lang="it-IT" dirty="0" smtClean="0">
                <a:hlinkClick r:id="rId3"/>
              </a:rPr>
              <a:t>https://www.youtube.com/watch?v=8b-8IalsiW8</a:t>
            </a:r>
            <a:endParaRPr lang="it-IT"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845827" y="3975652"/>
            <a:ext cx="2816797" cy="1015663"/>
          </a:xfrm>
          <a:prstGeom prst="rect">
            <a:avLst/>
          </a:prstGeom>
          <a:noFill/>
        </p:spPr>
        <p:txBody>
          <a:bodyPr wrap="none" rtlCol="0">
            <a:spAutoFit/>
          </a:bodyPr>
          <a:lstStyle/>
          <a:p>
            <a:r>
              <a:rPr lang="it-IT" sz="6000" dirty="0" smtClean="0"/>
              <a:t>EMMAUS</a:t>
            </a:r>
            <a:endParaRPr lang="it-IT" sz="6000" dirty="0"/>
          </a:p>
        </p:txBody>
      </p:sp>
      <p:pic>
        <p:nvPicPr>
          <p:cNvPr id="1026" name="Picture 2" descr="Risultati immagini per i discepoli di emmaus"/>
          <p:cNvPicPr>
            <a:picLocks noChangeAspect="1" noChangeArrowheads="1"/>
          </p:cNvPicPr>
          <p:nvPr/>
        </p:nvPicPr>
        <p:blipFill>
          <a:blip r:embed="rId2"/>
          <a:srcRect/>
          <a:stretch>
            <a:fillRect/>
          </a:stretch>
        </p:blipFill>
        <p:spPr bwMode="auto">
          <a:xfrm>
            <a:off x="0" y="0"/>
            <a:ext cx="8917380" cy="654360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fmails.it/images/articoli/2019/Ispettoria/2019-064-is.jpg"/>
          <p:cNvPicPr>
            <a:picLocks noChangeAspect="1" noChangeArrowheads="1"/>
          </p:cNvPicPr>
          <p:nvPr/>
        </p:nvPicPr>
        <p:blipFill>
          <a:blip r:embed="rId2"/>
          <a:srcRect/>
          <a:stretch>
            <a:fillRect/>
          </a:stretch>
        </p:blipFill>
        <p:spPr bwMode="auto">
          <a:xfrm>
            <a:off x="575733" y="0"/>
            <a:ext cx="10363199" cy="5453635"/>
          </a:xfrm>
          <a:prstGeom prst="rect">
            <a:avLst/>
          </a:prstGeom>
          <a:noFill/>
        </p:spPr>
      </p:pic>
    </p:spTree>
    <p:extLst>
      <p:ext uri="{BB962C8B-B14F-4D97-AF65-F5344CB8AC3E}">
        <p14:creationId xmlns:p14="http://schemas.microsoft.com/office/powerpoint/2010/main" val="12759744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69166" y="1888435"/>
            <a:ext cx="8670963" cy="2215991"/>
          </a:xfrm>
          <a:prstGeom prst="rect">
            <a:avLst/>
          </a:prstGeom>
          <a:noFill/>
        </p:spPr>
        <p:txBody>
          <a:bodyPr wrap="none" rtlCol="0">
            <a:spAutoFit/>
          </a:bodyPr>
          <a:lstStyle/>
          <a:p>
            <a:r>
              <a:rPr lang="it-IT" sz="13800" dirty="0" smtClean="0"/>
              <a:t>Lì dove </a:t>
            </a:r>
            <a:r>
              <a:rPr lang="it-IT" sz="13800" dirty="0" err="1" smtClean="0"/>
              <a:t>sei…</a:t>
            </a:r>
            <a:endParaRPr lang="it-IT" sz="9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04191" y="329361"/>
            <a:ext cx="11125199" cy="5262979"/>
          </a:xfrm>
          <a:prstGeom prst="rect">
            <a:avLst/>
          </a:prstGeom>
        </p:spPr>
        <p:txBody>
          <a:bodyPr wrap="square">
            <a:spAutoFit/>
          </a:bodyPr>
          <a:lstStyle/>
          <a:p>
            <a:r>
              <a:rPr lang="it-IT" sz="2800" dirty="0" smtClean="0">
                <a:latin typeface="Arial Rounded MT Bold" pitchFamily="34" charset="0"/>
              </a:rPr>
              <a:t>67. Lo sguardo attento di chi è stato chiamato ad essere padre, pastore e guida dei giovani consiste nell’individuare la piccola fiamma che continua ad ardere, la canna che sembra spezzarsi ma non si è ancora rotta (cfr </a:t>
            </a:r>
            <a:r>
              <a:rPr lang="it-IT" sz="2800" i="1" dirty="0" err="1" smtClean="0">
                <a:latin typeface="Arial Rounded MT Bold" pitchFamily="34" charset="0"/>
              </a:rPr>
              <a:t>Is</a:t>
            </a:r>
            <a:r>
              <a:rPr lang="it-IT" sz="2800" dirty="0" smtClean="0">
                <a:latin typeface="Arial Rounded MT Bold" pitchFamily="34" charset="0"/>
              </a:rPr>
              <a:t> 42,3). È la capacità di individuare percorsi dove altri vedono solo muri, è il saper riconoscere possibilità dove altri vedono solo pericoli. Così è lo sguardo di Dio Padre, capace di valorizzare e alimentare i germi di bene seminati nel cuore dei giovani. Il cuore di ogni giovane deve pertanto essere considerato “terra sacra”, portatore di semi di vita divina e davanti al quale dobbiamo “toglierci i sandali” per poterci avvicinare e approfondire il Mistero.</a:t>
            </a:r>
            <a:endParaRPr lang="it-IT" sz="2800" dirty="0">
              <a:latin typeface="Arial Rounded MT Bold"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11887200" cy="5693866"/>
          </a:xfrm>
          <a:prstGeom prst="rect">
            <a:avLst/>
          </a:prstGeom>
        </p:spPr>
        <p:txBody>
          <a:bodyPr wrap="square">
            <a:spAutoFit/>
          </a:bodyPr>
          <a:lstStyle/>
          <a:p>
            <a:r>
              <a:rPr lang="it-IT" sz="2800" dirty="0" smtClean="0">
                <a:latin typeface="Arial Rounded MT Bold" pitchFamily="34" charset="0"/>
              </a:rPr>
              <a:t>156. Così è possibile arrivare a sperimentare un’unità costante con Lui, che supera tutto ciò che possiamo vivere con altre persone: «Non vivo più io, ma Cristo vive in me» (</a:t>
            </a:r>
            <a:r>
              <a:rPr lang="it-IT" sz="2800" i="1" dirty="0" smtClean="0">
                <a:latin typeface="Arial Rounded MT Bold" pitchFamily="34" charset="0"/>
              </a:rPr>
              <a:t>Gal</a:t>
            </a:r>
            <a:r>
              <a:rPr lang="it-IT" sz="2800" dirty="0" smtClean="0">
                <a:latin typeface="Arial Rounded MT Bold" pitchFamily="34" charset="0"/>
              </a:rPr>
              <a:t> 2,20). Non privare la tua giovinezza di questa amicizia. Potrai sentirlo al tuo fianco non solo quando preghi. Riconoscerai che cammina con te in ogni momento. Cerca di scoprirlo e vivrai la bella esperienza di saperti sempre accompagnato. È quello che hanno vissuto i discepoli di </a:t>
            </a:r>
            <a:r>
              <a:rPr lang="it-IT" sz="2800" dirty="0" err="1" smtClean="0">
                <a:latin typeface="Arial Rounded MT Bold" pitchFamily="34" charset="0"/>
              </a:rPr>
              <a:t>Emmaus</a:t>
            </a:r>
            <a:r>
              <a:rPr lang="it-IT" sz="2800" dirty="0" smtClean="0">
                <a:latin typeface="Arial Rounded MT Bold" pitchFamily="34" charset="0"/>
              </a:rPr>
              <a:t> quando, mentre camminavano e conversavano disorientati, Gesù si fece presente e «camminava con loro» (</a:t>
            </a:r>
            <a:r>
              <a:rPr lang="it-IT" sz="2800" i="1" dirty="0" err="1" smtClean="0">
                <a:latin typeface="Arial Rounded MT Bold" pitchFamily="34" charset="0"/>
              </a:rPr>
              <a:t>Lc</a:t>
            </a:r>
            <a:r>
              <a:rPr lang="it-IT" sz="2800" dirty="0" smtClean="0">
                <a:latin typeface="Arial Rounded MT Bold" pitchFamily="34" charset="0"/>
              </a:rPr>
              <a:t> 24,15). Un santo diceva che «il cristianesimo non è un insieme di verità in cui occorre credere, di leggi da osservare, di divieti. Così risulta ripugnante. Il cristianesimo è una Persona che mi ha amato così tanto da reclamare il mio amore. Il cristianesimo è Cristo».</a:t>
            </a:r>
            <a:endParaRPr lang="it-IT" sz="2800" dirty="0">
              <a:latin typeface="Arial Rounded MT Bold"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6225" y="357808"/>
            <a:ext cx="10913165" cy="4524315"/>
          </a:xfrm>
          <a:prstGeom prst="rect">
            <a:avLst/>
          </a:prstGeom>
        </p:spPr>
        <p:txBody>
          <a:bodyPr wrap="square">
            <a:spAutoFit/>
          </a:bodyPr>
          <a:lstStyle/>
          <a:p>
            <a:r>
              <a:rPr lang="it-IT" sz="3200" dirty="0" smtClean="0">
                <a:latin typeface="Arial Rounded MT Bold" pitchFamily="34" charset="0"/>
              </a:rPr>
              <a:t>299. Cari giovani, sarò felice nel vedervi correre più velocemente di chi è lento e timoroso. Correte «attratti da quel Volto tanto amato, che adoriamo nella santa Eucaristia e riconosciamo nella carne del fratello sofferente. Lo Spirito Santo vi spinga in questa corsa in avanti. La Chiesa ha bisogno del vostro slancio, delle vostre intuizioni, della vostra fede. Ne abbiamo bisogno! E quando arriverete dove noi non siamo ancora giunti, abbiate la pazienza di aspettarci».</a:t>
            </a:r>
            <a:endParaRPr lang="it-IT" sz="3200" dirty="0">
              <a:latin typeface="Arial Rounded MT Bold"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57200" y="1013791"/>
            <a:ext cx="9303026" cy="3477875"/>
          </a:xfrm>
          <a:prstGeom prst="rect">
            <a:avLst/>
          </a:prstGeom>
          <a:noFill/>
        </p:spPr>
        <p:txBody>
          <a:bodyPr wrap="square" rtlCol="0">
            <a:spAutoFit/>
          </a:bodyPr>
          <a:lstStyle/>
          <a:p>
            <a:r>
              <a:rPr lang="it-IT" sz="4400" dirty="0" smtClean="0">
                <a:latin typeface="Arial Rounded MT Bold" pitchFamily="34" charset="0"/>
              </a:rPr>
              <a:t>… gli occhi </a:t>
            </a:r>
          </a:p>
          <a:p>
            <a:r>
              <a:rPr lang="it-IT" sz="4400" dirty="0" smtClean="0">
                <a:latin typeface="Arial Rounded MT Bold" pitchFamily="34" charset="0"/>
              </a:rPr>
              <a:t>di chi ne ha passate </a:t>
            </a:r>
            <a:r>
              <a:rPr lang="it-IT" sz="4400" dirty="0" err="1" smtClean="0">
                <a:latin typeface="Arial Rounded MT Bold" pitchFamily="34" charset="0"/>
              </a:rPr>
              <a:t>tante…</a:t>
            </a:r>
            <a:endParaRPr lang="it-IT" sz="4400" dirty="0" smtClean="0">
              <a:latin typeface="Arial Rounded MT Bold" pitchFamily="34" charset="0"/>
            </a:endParaRPr>
          </a:p>
          <a:p>
            <a:endParaRPr lang="it-IT" sz="4400" dirty="0" smtClean="0">
              <a:latin typeface="Arial Rounded MT Bold" pitchFamily="34" charset="0"/>
            </a:endParaRPr>
          </a:p>
          <a:p>
            <a:r>
              <a:rPr lang="it-IT" sz="4400" dirty="0" smtClean="0">
                <a:latin typeface="Arial Rounded MT Bold" pitchFamily="34" charset="0"/>
              </a:rPr>
              <a:t>e il sorriso</a:t>
            </a:r>
          </a:p>
          <a:p>
            <a:r>
              <a:rPr lang="it-IT" sz="4400" dirty="0" smtClean="0">
                <a:latin typeface="Arial Rounded MT Bold" pitchFamily="34" charset="0"/>
              </a:rPr>
              <a:t>di chi le ha </a:t>
            </a:r>
            <a:r>
              <a:rPr lang="it-IT" sz="4400" smtClean="0">
                <a:latin typeface="Arial Rounded MT Bold" pitchFamily="34" charset="0"/>
              </a:rPr>
              <a:t>superate </a:t>
            </a:r>
            <a:r>
              <a:rPr lang="it-IT" sz="4400" smtClean="0">
                <a:latin typeface="Arial Rounded MT Bold" pitchFamily="34" charset="0"/>
              </a:rPr>
              <a:t>tutte!</a:t>
            </a:r>
            <a:endParaRPr lang="it-IT" sz="4400" dirty="0">
              <a:latin typeface="Arial Rounded MT Bold"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355601"/>
            <a:ext cx="5029200" cy="1323439"/>
          </a:xfrm>
          <a:prstGeom prst="rect">
            <a:avLst/>
          </a:prstGeom>
          <a:noFill/>
        </p:spPr>
        <p:txBody>
          <a:bodyPr wrap="square" rtlCol="0">
            <a:spAutoFit/>
          </a:bodyPr>
          <a:lstStyle/>
          <a:p>
            <a:pPr algn="ctr"/>
            <a:r>
              <a:rPr lang="it-IT" sz="4000" dirty="0" smtClean="0"/>
              <a:t>Qualcosa che riguarda NOI</a:t>
            </a:r>
            <a:endParaRPr lang="it-IT" sz="4000" dirty="0"/>
          </a:p>
        </p:txBody>
      </p:sp>
      <p:sp>
        <p:nvSpPr>
          <p:cNvPr id="4" name="CasellaDiTesto 3"/>
          <p:cNvSpPr txBox="1"/>
          <p:nvPr/>
        </p:nvSpPr>
        <p:spPr>
          <a:xfrm>
            <a:off x="5350933" y="4402668"/>
            <a:ext cx="7806267" cy="1323439"/>
          </a:xfrm>
          <a:prstGeom prst="rect">
            <a:avLst/>
          </a:prstGeom>
          <a:noFill/>
        </p:spPr>
        <p:txBody>
          <a:bodyPr wrap="square" rtlCol="0">
            <a:spAutoFit/>
          </a:bodyPr>
          <a:lstStyle/>
          <a:p>
            <a:r>
              <a:rPr lang="it-IT" sz="4000" dirty="0" smtClean="0"/>
              <a:t>Qualcosa che riguarda i ragazzi </a:t>
            </a:r>
          </a:p>
          <a:p>
            <a:r>
              <a:rPr lang="it-IT" sz="4000" dirty="0" smtClean="0"/>
              <a:t>gli adolescenti i giovani</a:t>
            </a:r>
            <a:endParaRPr lang="it-IT" sz="4000" dirty="0"/>
          </a:p>
        </p:txBody>
      </p:sp>
      <p:pic>
        <p:nvPicPr>
          <p:cNvPr id="8194" name="Picture 2" descr="https://live.staticflickr.com/1812/44044405332_8b9c9267ce_b.jpg"/>
          <p:cNvPicPr>
            <a:picLocks noChangeAspect="1" noChangeArrowheads="1"/>
          </p:cNvPicPr>
          <p:nvPr/>
        </p:nvPicPr>
        <p:blipFill>
          <a:blip r:embed="rId2"/>
          <a:srcRect/>
          <a:stretch>
            <a:fillRect/>
          </a:stretch>
        </p:blipFill>
        <p:spPr bwMode="auto">
          <a:xfrm>
            <a:off x="5339708" y="0"/>
            <a:ext cx="6598292" cy="4405312"/>
          </a:xfrm>
          <a:prstGeom prst="rect">
            <a:avLst/>
          </a:prstGeom>
          <a:noFill/>
        </p:spPr>
      </p:pic>
      <p:pic>
        <p:nvPicPr>
          <p:cNvPr id="8196" name="Picture 4" descr="L'immagine puÃ² contenere: una o piÃ¹ persone e spazio al chiuso"/>
          <p:cNvPicPr>
            <a:picLocks noChangeAspect="1" noChangeArrowheads="1"/>
          </p:cNvPicPr>
          <p:nvPr/>
        </p:nvPicPr>
        <p:blipFill>
          <a:blip r:embed="rId3"/>
          <a:srcRect t="40596"/>
          <a:stretch>
            <a:fillRect/>
          </a:stretch>
        </p:blipFill>
        <p:spPr bwMode="auto">
          <a:xfrm>
            <a:off x="0" y="1540932"/>
            <a:ext cx="5233192" cy="4144963"/>
          </a:xfrm>
          <a:prstGeom prst="rect">
            <a:avLst/>
          </a:prstGeom>
          <a:noFill/>
        </p:spPr>
      </p:pic>
    </p:spTree>
    <p:extLst>
      <p:ext uri="{BB962C8B-B14F-4D97-AF65-F5344CB8AC3E}">
        <p14:creationId xmlns:p14="http://schemas.microsoft.com/office/powerpoint/2010/main" val="4065762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43839" y="275348"/>
            <a:ext cx="8969829" cy="707886"/>
          </a:xfrm>
          <a:prstGeom prst="rect">
            <a:avLst/>
          </a:prstGeom>
        </p:spPr>
        <p:txBody>
          <a:bodyPr wrap="square">
            <a:spAutoFit/>
          </a:bodyPr>
          <a:lstStyle/>
          <a:p>
            <a:r>
              <a:rPr lang="it-IT" sz="4000" b="1" dirty="0" smtClean="0">
                <a:solidFill>
                  <a:srgbClr val="339966"/>
                </a:solidFill>
                <a:latin typeface="Raleway"/>
              </a:rPr>
              <a:t>Primo passo indispensabile</a:t>
            </a:r>
            <a:endParaRPr lang="it-IT" sz="4000" dirty="0"/>
          </a:p>
        </p:txBody>
      </p:sp>
      <p:pic>
        <p:nvPicPr>
          <p:cNvPr id="7170" name="Picture 2" descr="Risultati immagini per macerie"/>
          <p:cNvPicPr>
            <a:picLocks noChangeAspect="1" noChangeArrowheads="1"/>
          </p:cNvPicPr>
          <p:nvPr/>
        </p:nvPicPr>
        <p:blipFill>
          <a:blip r:embed="rId2"/>
          <a:srcRect/>
          <a:stretch>
            <a:fillRect/>
          </a:stretch>
        </p:blipFill>
        <p:spPr bwMode="auto">
          <a:xfrm>
            <a:off x="223309" y="1126066"/>
            <a:ext cx="5715000" cy="4286250"/>
          </a:xfrm>
          <a:prstGeom prst="rect">
            <a:avLst/>
          </a:prstGeom>
          <a:noFill/>
        </p:spPr>
      </p:pic>
      <p:sp>
        <p:nvSpPr>
          <p:cNvPr id="4" name="Rettangolo 3"/>
          <p:cNvSpPr/>
          <p:nvPr/>
        </p:nvSpPr>
        <p:spPr>
          <a:xfrm rot="20204937">
            <a:off x="5636608" y="2306560"/>
            <a:ext cx="6642900" cy="923330"/>
          </a:xfrm>
          <a:prstGeom prst="rect">
            <a:avLst/>
          </a:prstGeom>
        </p:spPr>
        <p:txBody>
          <a:bodyPr wrap="square">
            <a:spAutoFit/>
          </a:bodyPr>
          <a:lstStyle/>
          <a:p>
            <a:r>
              <a:rPr lang="it-IT" sz="5400" b="1" dirty="0" smtClean="0">
                <a:solidFill>
                  <a:srgbClr val="339966"/>
                </a:solidFill>
                <a:latin typeface="Raleway"/>
              </a:rPr>
              <a:t>DESTRUTTURARE</a:t>
            </a:r>
            <a:endParaRPr lang="it-IT" sz="5400" dirty="0"/>
          </a:p>
        </p:txBody>
      </p:sp>
    </p:spTree>
    <p:extLst>
      <p:ext uri="{BB962C8B-B14F-4D97-AF65-F5344CB8AC3E}">
        <p14:creationId xmlns:p14="http://schemas.microsoft.com/office/powerpoint/2010/main" val="1838656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835608" y="0"/>
            <a:ext cx="6037460" cy="923330"/>
          </a:xfrm>
          <a:prstGeom prst="rect">
            <a:avLst/>
          </a:prstGeom>
        </p:spPr>
        <p:txBody>
          <a:bodyPr wrap="square">
            <a:spAutoFit/>
          </a:bodyPr>
          <a:lstStyle/>
          <a:p>
            <a:r>
              <a:rPr lang="it-IT" sz="5400" b="1" dirty="0" smtClean="0">
                <a:solidFill>
                  <a:srgbClr val="339966"/>
                </a:solidFill>
                <a:latin typeface="Raleway"/>
              </a:rPr>
              <a:t>SANTITÀ???</a:t>
            </a:r>
            <a:endParaRPr lang="it-IT" sz="5400" dirty="0"/>
          </a:p>
        </p:txBody>
      </p:sp>
      <p:pic>
        <p:nvPicPr>
          <p:cNvPr id="6146" name="Picture 2" descr="Risultati immagini per SANTITÃ "/>
          <p:cNvPicPr>
            <a:picLocks noChangeAspect="1" noChangeArrowheads="1"/>
          </p:cNvPicPr>
          <p:nvPr/>
        </p:nvPicPr>
        <p:blipFill>
          <a:blip r:embed="rId2"/>
          <a:srcRect/>
          <a:stretch>
            <a:fillRect/>
          </a:stretch>
        </p:blipFill>
        <p:spPr bwMode="auto">
          <a:xfrm>
            <a:off x="748240" y="865737"/>
            <a:ext cx="9716560" cy="5635605"/>
          </a:xfrm>
          <a:prstGeom prst="rect">
            <a:avLst/>
          </a:prstGeom>
          <a:noFill/>
        </p:spPr>
      </p:pic>
    </p:spTree>
    <p:extLst>
      <p:ext uri="{BB962C8B-B14F-4D97-AF65-F5344CB8AC3E}">
        <p14:creationId xmlns:p14="http://schemas.microsoft.com/office/powerpoint/2010/main" val="3502852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magine correlata"/>
          <p:cNvPicPr>
            <a:picLocks noChangeAspect="1" noChangeArrowheads="1"/>
          </p:cNvPicPr>
          <p:nvPr/>
        </p:nvPicPr>
        <p:blipFill>
          <a:blip r:embed="rId2"/>
          <a:srcRect/>
          <a:stretch>
            <a:fillRect/>
          </a:stretch>
        </p:blipFill>
        <p:spPr bwMode="auto">
          <a:xfrm>
            <a:off x="2085975" y="460727"/>
            <a:ext cx="7379758" cy="4919839"/>
          </a:xfrm>
          <a:prstGeom prst="rect">
            <a:avLst/>
          </a:prstGeom>
          <a:noFill/>
        </p:spPr>
      </p:pic>
    </p:spTree>
    <p:extLst>
      <p:ext uri="{BB962C8B-B14F-4D97-AF65-F5344CB8AC3E}">
        <p14:creationId xmlns:p14="http://schemas.microsoft.com/office/powerpoint/2010/main" val="2944862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isultati immagini per perfezione"/>
          <p:cNvPicPr>
            <a:picLocks noChangeAspect="1" noChangeArrowheads="1"/>
          </p:cNvPicPr>
          <p:nvPr/>
        </p:nvPicPr>
        <p:blipFill>
          <a:blip r:embed="rId2"/>
          <a:srcRect/>
          <a:stretch>
            <a:fillRect/>
          </a:stretch>
        </p:blipFill>
        <p:spPr bwMode="auto">
          <a:xfrm>
            <a:off x="1831975" y="326469"/>
            <a:ext cx="7701491" cy="5782231"/>
          </a:xfrm>
          <a:prstGeom prst="rect">
            <a:avLst/>
          </a:prstGeom>
          <a:noFill/>
        </p:spPr>
      </p:pic>
    </p:spTree>
    <p:extLst>
      <p:ext uri="{BB962C8B-B14F-4D97-AF65-F5344CB8AC3E}">
        <p14:creationId xmlns:p14="http://schemas.microsoft.com/office/powerpoint/2010/main" val="3664001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mmagine correlata"/>
          <p:cNvPicPr>
            <a:picLocks noChangeAspect="1" noChangeArrowheads="1"/>
          </p:cNvPicPr>
          <p:nvPr/>
        </p:nvPicPr>
        <p:blipFill>
          <a:blip r:embed="rId2"/>
          <a:srcRect/>
          <a:stretch>
            <a:fillRect/>
          </a:stretch>
        </p:blipFill>
        <p:spPr bwMode="auto">
          <a:xfrm>
            <a:off x="1538898" y="0"/>
            <a:ext cx="7839564" cy="653297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Risultati immagini per creazione di adamo"/>
          <p:cNvPicPr>
            <a:picLocks noChangeAspect="1" noChangeArrowheads="1"/>
          </p:cNvPicPr>
          <p:nvPr/>
        </p:nvPicPr>
        <p:blipFill>
          <a:blip r:embed="rId2"/>
          <a:srcRect/>
          <a:stretch>
            <a:fillRect/>
          </a:stretch>
        </p:blipFill>
        <p:spPr bwMode="auto">
          <a:xfrm>
            <a:off x="0" y="0"/>
            <a:ext cx="12192000" cy="6419851"/>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TM04033927[[fn=Evento]]</Template>
  <TotalTime>51193</TotalTime>
  <Words>294</Words>
  <Application>Microsoft Office PowerPoint</Application>
  <PresentationFormat>Widescreen</PresentationFormat>
  <Paragraphs>45</Paragraphs>
  <Slides>24</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24</vt:i4>
      </vt:variant>
    </vt:vector>
  </HeadingPairs>
  <TitlesOfParts>
    <vt:vector size="30" baseType="lpstr">
      <vt:lpstr>Arial</vt:lpstr>
      <vt:lpstr>Arial Rounded MT Bold</vt:lpstr>
      <vt:lpstr>Calibri</vt:lpstr>
      <vt:lpstr>Impact</vt:lpstr>
      <vt:lpstr>Raleway</vt:lpstr>
      <vt:lpstr>Evento</vt:lpstr>
      <vt:lpstr>Puoi  essere santo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https://www.youtube.com/watch?v=U1Uflhlx5Y0</vt:lpstr>
      <vt:lpstr>Presentazione standard di PowerPoint</vt:lpstr>
      <vt:lpstr>Presentazione standard di PowerPoint</vt:lpstr>
      <vt:lpstr>Presentazione standard di PowerPoint</vt:lpstr>
      <vt:lpstr>Presentazione standard di PowerPoint</vt:lpstr>
      <vt:lpstr>I nostri ragazzi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Manuela</dc:creator>
  <cp:lastModifiedBy>cristina festa</cp:lastModifiedBy>
  <cp:revision>24</cp:revision>
  <cp:lastPrinted>2019-05-18T12:44:12Z</cp:lastPrinted>
  <dcterms:created xsi:type="dcterms:W3CDTF">2019-03-01T21:56:46Z</dcterms:created>
  <dcterms:modified xsi:type="dcterms:W3CDTF">2019-09-09T16:29:45Z</dcterms:modified>
</cp:coreProperties>
</file>